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82"/>
  </p:notesMasterIdLst>
  <p:handoutMasterIdLst>
    <p:handoutMasterId r:id="rId83"/>
  </p:handoutMasterIdLst>
  <p:sldIdLst>
    <p:sldId id="330" r:id="rId2"/>
    <p:sldId id="465" r:id="rId3"/>
    <p:sldId id="466" r:id="rId4"/>
    <p:sldId id="525" r:id="rId5"/>
    <p:sldId id="516" r:id="rId6"/>
    <p:sldId id="523" r:id="rId7"/>
    <p:sldId id="517" r:id="rId8"/>
    <p:sldId id="518" r:id="rId9"/>
    <p:sldId id="521" r:id="rId10"/>
    <p:sldId id="453" r:id="rId11"/>
    <p:sldId id="519" r:id="rId12"/>
    <p:sldId id="479" r:id="rId13"/>
    <p:sldId id="526" r:id="rId14"/>
    <p:sldId id="527" r:id="rId15"/>
    <p:sldId id="414" r:id="rId16"/>
    <p:sldId id="520" r:id="rId17"/>
    <p:sldId id="415" r:id="rId18"/>
    <p:sldId id="468" r:id="rId19"/>
    <p:sldId id="369" r:id="rId20"/>
    <p:sldId id="474" r:id="rId21"/>
    <p:sldId id="372" r:id="rId22"/>
    <p:sldId id="475" r:id="rId23"/>
    <p:sldId id="471" r:id="rId24"/>
    <p:sldId id="454" r:id="rId25"/>
    <p:sldId id="450" r:id="rId26"/>
    <p:sldId id="495" r:id="rId27"/>
    <p:sldId id="493" r:id="rId28"/>
    <p:sldId id="449" r:id="rId29"/>
    <p:sldId id="488" r:id="rId30"/>
    <p:sldId id="494" r:id="rId31"/>
    <p:sldId id="528" r:id="rId32"/>
    <p:sldId id="529" r:id="rId33"/>
    <p:sldId id="530" r:id="rId34"/>
    <p:sldId id="531" r:id="rId35"/>
    <p:sldId id="470" r:id="rId36"/>
    <p:sldId id="336" r:id="rId37"/>
    <p:sldId id="278" r:id="rId38"/>
    <p:sldId id="289" r:id="rId39"/>
    <p:sldId id="366" r:id="rId40"/>
    <p:sldId id="473" r:id="rId41"/>
    <p:sldId id="485" r:id="rId42"/>
    <p:sldId id="486" r:id="rId43"/>
    <p:sldId id="348" r:id="rId44"/>
    <p:sldId id="487" r:id="rId45"/>
    <p:sldId id="476" r:id="rId46"/>
    <p:sldId id="290" r:id="rId47"/>
    <p:sldId id="491" r:id="rId48"/>
    <p:sldId id="279" r:id="rId49"/>
    <p:sldId id="480" r:id="rId50"/>
    <p:sldId id="383" r:id="rId51"/>
    <p:sldId id="294" r:id="rId52"/>
    <p:sldId id="405" r:id="rId53"/>
    <p:sldId id="410" r:id="rId54"/>
    <p:sldId id="411" r:id="rId55"/>
    <p:sldId id="457" r:id="rId56"/>
    <p:sldId id="460" r:id="rId57"/>
    <p:sldId id="461" r:id="rId58"/>
    <p:sldId id="452" r:id="rId59"/>
    <p:sldId id="280" r:id="rId60"/>
    <p:sldId id="349" r:id="rId61"/>
    <p:sldId id="343" r:id="rId62"/>
    <p:sldId id="350" r:id="rId63"/>
    <p:sldId id="339" r:id="rId64"/>
    <p:sldId id="443" r:id="rId65"/>
    <p:sldId id="463" r:id="rId66"/>
    <p:sldId id="464" r:id="rId67"/>
    <p:sldId id="353" r:id="rId68"/>
    <p:sldId id="433" r:id="rId69"/>
    <p:sldId id="492" r:id="rId70"/>
    <p:sldId id="354" r:id="rId71"/>
    <p:sldId id="481" r:id="rId72"/>
    <p:sldId id="331" r:id="rId73"/>
    <p:sldId id="451" r:id="rId74"/>
    <p:sldId id="489" r:id="rId75"/>
    <p:sldId id="490" r:id="rId76"/>
    <p:sldId id="455" r:id="rId77"/>
    <p:sldId id="395" r:id="rId78"/>
    <p:sldId id="399" r:id="rId79"/>
    <p:sldId id="406" r:id="rId80"/>
    <p:sldId id="456" r:id="rId81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FFFF"/>
    <a:srgbClr val="66CCFF"/>
    <a:srgbClr val="CCEC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6EB42E-DFE8-4EED-BC73-04B674CC93AC}" v="6" dt="2024-06-04T05:12:20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6" autoAdjust="0"/>
    <p:restoredTop sz="84697" autoAdjust="0"/>
  </p:normalViewPr>
  <p:slideViewPr>
    <p:cSldViewPr snapToGrid="0">
      <p:cViewPr varScale="1">
        <p:scale>
          <a:sx n="108" d="100"/>
          <a:sy n="108" d="100"/>
        </p:scale>
        <p:origin x="120" y="28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ran wu" userId="9f9739ad9b769acf" providerId="LiveId" clId="{C46EB42E-DFE8-4EED-BC73-04B674CC93AC}"/>
    <pc:docChg chg="addSld delSld modSld">
      <pc:chgData name="ziran wu" userId="9f9739ad9b769acf" providerId="LiveId" clId="{C46EB42E-DFE8-4EED-BC73-04B674CC93AC}" dt="2024-06-25T08:01:46.178" v="248" actId="2696"/>
      <pc:docMkLst>
        <pc:docMk/>
      </pc:docMkLst>
      <pc:sldChg chg="modSp mod">
        <pc:chgData name="ziran wu" userId="9f9739ad9b769acf" providerId="LiveId" clId="{C46EB42E-DFE8-4EED-BC73-04B674CC93AC}" dt="2024-06-04T04:46:22.205" v="165" actId="20578"/>
        <pc:sldMkLst>
          <pc:docMk/>
          <pc:sldMk cId="735767565" sldId="278"/>
        </pc:sldMkLst>
        <pc:spChg chg="mod">
          <ac:chgData name="ziran wu" userId="9f9739ad9b769acf" providerId="LiveId" clId="{C46EB42E-DFE8-4EED-BC73-04B674CC93AC}" dt="2024-06-04T04:46:22.205" v="165" actId="20578"/>
          <ac:spMkLst>
            <pc:docMk/>
            <pc:sldMk cId="735767565" sldId="278"/>
            <ac:spMk id="31746" creationId="{00000000-0000-0000-0000-000000000000}"/>
          </ac:spMkLst>
        </pc:spChg>
      </pc:sldChg>
      <pc:sldChg chg="addSp mod">
        <pc:chgData name="ziran wu" userId="9f9739ad9b769acf" providerId="LiveId" clId="{C46EB42E-DFE8-4EED-BC73-04B674CC93AC}" dt="2024-06-04T13:35:35.281" v="237" actId="11529"/>
        <pc:sldMkLst>
          <pc:docMk/>
          <pc:sldMk cId="0" sldId="280"/>
        </pc:sldMkLst>
        <pc:spChg chg="add">
          <ac:chgData name="ziran wu" userId="9f9739ad9b769acf" providerId="LiveId" clId="{C46EB42E-DFE8-4EED-BC73-04B674CC93AC}" dt="2024-06-04T13:35:35.281" v="237" actId="11529"/>
          <ac:spMkLst>
            <pc:docMk/>
            <pc:sldMk cId="0" sldId="280"/>
            <ac:spMk id="2" creationId="{D7A2D857-4A21-CE36-883E-A4C722906029}"/>
          </ac:spMkLst>
        </pc:spChg>
      </pc:sldChg>
      <pc:sldChg chg="addSp mod">
        <pc:chgData name="ziran wu" userId="9f9739ad9b769acf" providerId="LiveId" clId="{C46EB42E-DFE8-4EED-BC73-04B674CC93AC}" dt="2024-06-04T13:35:41.436" v="238" actId="11529"/>
        <pc:sldMkLst>
          <pc:docMk/>
          <pc:sldMk cId="0" sldId="349"/>
        </pc:sldMkLst>
        <pc:spChg chg="add">
          <ac:chgData name="ziran wu" userId="9f9739ad9b769acf" providerId="LiveId" clId="{C46EB42E-DFE8-4EED-BC73-04B674CC93AC}" dt="2024-06-04T13:35:41.436" v="238" actId="11529"/>
          <ac:spMkLst>
            <pc:docMk/>
            <pc:sldMk cId="0" sldId="349"/>
            <ac:spMk id="2" creationId="{3B04CA31-CC15-01AB-30AC-B7192C7A8CA5}"/>
          </ac:spMkLst>
        </pc:spChg>
      </pc:sldChg>
      <pc:sldChg chg="addSp modSp mod modNotesTx">
        <pc:chgData name="ziran wu" userId="9f9739ad9b769acf" providerId="LiveId" clId="{C46EB42E-DFE8-4EED-BC73-04B674CC93AC}" dt="2024-06-04T05:12:42.791" v="236" actId="1076"/>
        <pc:sldMkLst>
          <pc:docMk/>
          <pc:sldMk cId="0" sldId="452"/>
        </pc:sldMkLst>
        <pc:spChg chg="add mod">
          <ac:chgData name="ziran wu" userId="9f9739ad9b769acf" providerId="LiveId" clId="{C46EB42E-DFE8-4EED-BC73-04B674CC93AC}" dt="2024-06-04T05:12:42.791" v="236" actId="1076"/>
          <ac:spMkLst>
            <pc:docMk/>
            <pc:sldMk cId="0" sldId="452"/>
            <ac:spMk id="4" creationId="{31B38463-5521-CE69-ABEA-9F83AB315C58}"/>
          </ac:spMkLst>
        </pc:spChg>
        <pc:picChg chg="mod">
          <ac:chgData name="ziran wu" userId="9f9739ad9b769acf" providerId="LiveId" clId="{C46EB42E-DFE8-4EED-BC73-04B674CC93AC}" dt="2024-06-04T05:12:15.623" v="196" actId="1076"/>
          <ac:picMkLst>
            <pc:docMk/>
            <pc:sldMk cId="0" sldId="452"/>
            <ac:picMk id="81921" creationId="{00000000-0000-0000-0000-000000000000}"/>
          </ac:picMkLst>
        </pc:picChg>
      </pc:sldChg>
      <pc:sldChg chg="modNotesTx">
        <pc:chgData name="ziran wu" userId="9f9739ad9b769acf" providerId="LiveId" clId="{C46EB42E-DFE8-4EED-BC73-04B674CC93AC}" dt="2024-06-04T05:07:41.656" v="177" actId="20577"/>
        <pc:sldMkLst>
          <pc:docMk/>
          <pc:sldMk cId="0" sldId="460"/>
        </pc:sldMkLst>
      </pc:sldChg>
      <pc:sldChg chg="del">
        <pc:chgData name="ziran wu" userId="9f9739ad9b769acf" providerId="LiveId" clId="{C46EB42E-DFE8-4EED-BC73-04B674CC93AC}" dt="2024-06-25T08:01:46.178" v="248" actId="2696"/>
        <pc:sldMkLst>
          <pc:docMk/>
          <pc:sldMk cId="422688099" sldId="484"/>
        </pc:sldMkLst>
      </pc:sldChg>
      <pc:sldChg chg="modSp">
        <pc:chgData name="ziran wu" userId="9f9739ad9b769acf" providerId="LiveId" clId="{C46EB42E-DFE8-4EED-BC73-04B674CC93AC}" dt="2024-06-04T02:54:24.870" v="0" actId="1076"/>
        <pc:sldMkLst>
          <pc:docMk/>
          <pc:sldMk cId="370600135" sldId="519"/>
        </pc:sldMkLst>
        <pc:picChg chg="mod">
          <ac:chgData name="ziran wu" userId="9f9739ad9b769acf" providerId="LiveId" clId="{C46EB42E-DFE8-4EED-BC73-04B674CC93AC}" dt="2024-06-04T02:54:24.870" v="0" actId="1076"/>
          <ac:picMkLst>
            <pc:docMk/>
            <pc:sldMk cId="370600135" sldId="519"/>
            <ac:picMk id="64514" creationId="{00000000-0000-0000-0000-000000000000}"/>
          </ac:picMkLst>
        </pc:picChg>
      </pc:sldChg>
      <pc:sldChg chg="addSp delSp modSp new mod modNotesTx">
        <pc:chgData name="ziran wu" userId="9f9739ad9b769acf" providerId="LiveId" clId="{C46EB42E-DFE8-4EED-BC73-04B674CC93AC}" dt="2024-06-04T14:07:05.992" v="247" actId="11529"/>
        <pc:sldMkLst>
          <pc:docMk/>
          <pc:sldMk cId="15091948" sldId="528"/>
        </pc:sldMkLst>
        <pc:spChg chg="mod">
          <ac:chgData name="ziran wu" userId="9f9739ad9b769acf" providerId="LiveId" clId="{C46EB42E-DFE8-4EED-BC73-04B674CC93AC}" dt="2024-06-04T03:59:34.068" v="82" actId="20577"/>
          <ac:spMkLst>
            <pc:docMk/>
            <pc:sldMk cId="15091948" sldId="528"/>
            <ac:spMk id="2" creationId="{0F324849-F669-E3A7-BC27-F3F9E2E207C3}"/>
          </ac:spMkLst>
        </pc:spChg>
        <pc:spChg chg="add">
          <ac:chgData name="ziran wu" userId="9f9739ad9b769acf" providerId="LiveId" clId="{C46EB42E-DFE8-4EED-BC73-04B674CC93AC}" dt="2024-06-04T14:07:05.992" v="247" actId="11529"/>
          <ac:spMkLst>
            <pc:docMk/>
            <pc:sldMk cId="15091948" sldId="528"/>
            <ac:spMk id="3" creationId="{1261F3CF-E50F-05BD-863F-310F9954EB72}"/>
          </ac:spMkLst>
        </pc:spChg>
        <pc:spChg chg="del">
          <ac:chgData name="ziran wu" userId="9f9739ad9b769acf" providerId="LiveId" clId="{C46EB42E-DFE8-4EED-BC73-04B674CC93AC}" dt="2024-06-04T03:57:21.517" v="2"/>
          <ac:spMkLst>
            <pc:docMk/>
            <pc:sldMk cId="15091948" sldId="528"/>
            <ac:spMk id="3" creationId="{C09D1507-5FAA-89CD-B911-664B2B2A018C}"/>
          </ac:spMkLst>
        </pc:spChg>
        <pc:picChg chg="add mod">
          <ac:chgData name="ziran wu" userId="9f9739ad9b769acf" providerId="LiveId" clId="{C46EB42E-DFE8-4EED-BC73-04B674CC93AC}" dt="2024-06-04T03:57:21.517" v="2"/>
          <ac:picMkLst>
            <pc:docMk/>
            <pc:sldMk cId="15091948" sldId="528"/>
            <ac:picMk id="1026" creationId="{13542072-B773-D73B-8FDC-23DFE0B5EB55}"/>
          </ac:picMkLst>
        </pc:picChg>
      </pc:sldChg>
      <pc:sldChg chg="modSp new mod">
        <pc:chgData name="ziran wu" userId="9f9739ad9b769acf" providerId="LiveId" clId="{C46EB42E-DFE8-4EED-BC73-04B674CC93AC}" dt="2024-06-04T14:06:33.053" v="241" actId="21"/>
        <pc:sldMkLst>
          <pc:docMk/>
          <pc:sldMk cId="1214282360" sldId="529"/>
        </pc:sldMkLst>
        <pc:spChg chg="mod">
          <ac:chgData name="ziran wu" userId="9f9739ad9b769acf" providerId="LiveId" clId="{C46EB42E-DFE8-4EED-BC73-04B674CC93AC}" dt="2024-06-04T14:06:33.053" v="241" actId="21"/>
          <ac:spMkLst>
            <pc:docMk/>
            <pc:sldMk cId="1214282360" sldId="529"/>
            <ac:spMk id="3" creationId="{FBE605F6-3B51-B187-3976-A99D6E778C61}"/>
          </ac:spMkLst>
        </pc:spChg>
      </pc:sldChg>
      <pc:sldChg chg="modSp new mod">
        <pc:chgData name="ziran wu" userId="9f9739ad9b769acf" providerId="LiveId" clId="{C46EB42E-DFE8-4EED-BC73-04B674CC93AC}" dt="2024-06-04T14:06:41.407" v="244" actId="21"/>
        <pc:sldMkLst>
          <pc:docMk/>
          <pc:sldMk cId="3338510551" sldId="530"/>
        </pc:sldMkLst>
        <pc:spChg chg="mod">
          <ac:chgData name="ziran wu" userId="9f9739ad9b769acf" providerId="LiveId" clId="{C46EB42E-DFE8-4EED-BC73-04B674CC93AC}" dt="2024-06-04T14:06:41.407" v="244" actId="21"/>
          <ac:spMkLst>
            <pc:docMk/>
            <pc:sldMk cId="3338510551" sldId="530"/>
            <ac:spMk id="3" creationId="{684B3C6B-2799-21E2-6A06-983F9C7E1AC0}"/>
          </ac:spMkLst>
        </pc:spChg>
      </pc:sldChg>
      <pc:sldChg chg="modSp new mod">
        <pc:chgData name="ziran wu" userId="9f9739ad9b769acf" providerId="LiveId" clId="{C46EB42E-DFE8-4EED-BC73-04B674CC93AC}" dt="2024-06-04T14:06:45.896" v="246"/>
        <pc:sldMkLst>
          <pc:docMk/>
          <pc:sldMk cId="1861359268" sldId="531"/>
        </pc:sldMkLst>
        <pc:spChg chg="mod">
          <ac:chgData name="ziran wu" userId="9f9739ad9b769acf" providerId="LiveId" clId="{C46EB42E-DFE8-4EED-BC73-04B674CC93AC}" dt="2024-06-04T14:06:45.896" v="246"/>
          <ac:spMkLst>
            <pc:docMk/>
            <pc:sldMk cId="1861359268" sldId="531"/>
            <ac:spMk id="3" creationId="{8C1CBB89-D7C3-1911-3AB9-8E07E784F59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AA4B966F-201C-1241-BEB0-2816A325BE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63535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B2777E27-C0F6-0F4A-8FCB-BCB895DDD9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33816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BIOS&amp;spm=1001.2101.3001.7020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258C3D13-3736-DC4A-84E7-DD97CCF7F0B9}" type="slidenum">
              <a:rPr lang="en-US" altLang="zh-CN">
                <a:latin typeface="Times New Roman" charset="0"/>
              </a:rPr>
              <a:pPr/>
              <a:t>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44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cat /boot/</a:t>
            </a:r>
            <a:r>
              <a:rPr lang="en-US" altLang="zh-CN" dirty="0" err="1">
                <a:ea typeface="MS PGothic" charset="-128"/>
              </a:rPr>
              <a:t>config</a:t>
            </a:r>
            <a:r>
              <a:rPr lang="en-US" altLang="zh-CN" dirty="0">
                <a:ea typeface="MS PGothic" charset="-128"/>
              </a:rPr>
              <a:t>-`</a:t>
            </a:r>
            <a:r>
              <a:rPr lang="en-US" altLang="zh-CN" dirty="0" err="1">
                <a:ea typeface="MS PGothic" charset="-128"/>
              </a:rPr>
              <a:t>uname</a:t>
            </a:r>
            <a:r>
              <a:rPr lang="en-US" altLang="zh-CN" dirty="0">
                <a:ea typeface="MS PGothic" charset="-128"/>
              </a:rPr>
              <a:t> -r` | </a:t>
            </a:r>
            <a:r>
              <a:rPr lang="en-US" altLang="zh-CN" dirty="0" err="1">
                <a:ea typeface="MS PGothic" charset="-128"/>
              </a:rPr>
              <a:t>grep</a:t>
            </a:r>
            <a:r>
              <a:rPr lang="en-US" altLang="zh-CN" dirty="0">
                <a:ea typeface="MS PGothic" charset="-128"/>
              </a:rPr>
              <a:t> '^CONFIG_HZ='</a:t>
            </a:r>
          </a:p>
          <a:p>
            <a:endParaRPr kumimoji="1" lang="zh-CN" altLang="en-US" dirty="0">
              <a:ea typeface="MS PGothic" charset="-128"/>
            </a:endParaRPr>
          </a:p>
          <a:p>
            <a:r>
              <a:rPr lang="en-US" altLang="zh-CN" dirty="0">
                <a:ea typeface="MS PGothic" charset="-128"/>
              </a:rPr>
              <a:t>date +%s</a:t>
            </a:r>
          </a:p>
          <a:p>
            <a:endParaRPr kumimoji="1" lang="en-US" altLang="zh-CN" dirty="0">
              <a:ea typeface="MS PGothic" charset="-128"/>
            </a:endParaRPr>
          </a:p>
          <a:p>
            <a:r>
              <a:rPr kumimoji="1" lang="en-US" altLang="zh-CN" dirty="0">
                <a:ea typeface="MS PGothic" charset="-128"/>
              </a:rPr>
              <a:t>Jiffies</a:t>
            </a:r>
          </a:p>
          <a:p>
            <a:r>
              <a:rPr kumimoji="1" lang="en-US" altLang="zh-CN" dirty="0">
                <a:ea typeface="MS PGothic" charset="-128"/>
              </a:rPr>
              <a:t>jiffies</a:t>
            </a:r>
            <a:r>
              <a:rPr kumimoji="1" lang="zh-CN" altLang="en-US" dirty="0">
                <a:ea typeface="MS PGothic" charset="-128"/>
              </a:rPr>
              <a:t>记录了系统启动以来，经过了多少</a:t>
            </a:r>
            <a:r>
              <a:rPr kumimoji="1" lang="en-US" altLang="zh-CN" dirty="0">
                <a:ea typeface="MS PGothic" charset="-128"/>
              </a:rPr>
              <a:t>tick</a:t>
            </a:r>
            <a:r>
              <a:rPr kumimoji="1" lang="zh-CN" altLang="en-US" dirty="0">
                <a:ea typeface="MS PGothic" charset="-128"/>
              </a:rPr>
              <a:t>。一个</a:t>
            </a:r>
            <a:r>
              <a:rPr kumimoji="1" lang="en-US" altLang="zh-CN" dirty="0">
                <a:ea typeface="MS PGothic" charset="-128"/>
              </a:rPr>
              <a:t>tick</a:t>
            </a:r>
            <a:r>
              <a:rPr kumimoji="1" lang="zh-CN" altLang="en-US" dirty="0">
                <a:ea typeface="MS PGothic" charset="-128"/>
              </a:rPr>
              <a:t>代表多长时间，在内核的</a:t>
            </a:r>
            <a:r>
              <a:rPr kumimoji="1" lang="en-US" altLang="zh-CN" dirty="0">
                <a:ea typeface="MS PGothic" charset="-128"/>
              </a:rPr>
              <a:t>CONFIG_HZ</a:t>
            </a:r>
            <a:r>
              <a:rPr kumimoji="1" lang="zh-CN" altLang="en-US" dirty="0">
                <a:ea typeface="MS PGothic" charset="-128"/>
              </a:rPr>
              <a:t>中定义。比如</a:t>
            </a:r>
            <a:r>
              <a:rPr kumimoji="1" lang="en-US" altLang="zh-CN" dirty="0">
                <a:ea typeface="MS PGothic" charset="-128"/>
              </a:rPr>
              <a:t>CONFIG_HZ=200</a:t>
            </a:r>
            <a:r>
              <a:rPr kumimoji="1" lang="zh-CN" altLang="en-US" dirty="0">
                <a:ea typeface="MS PGothic" charset="-128"/>
              </a:rPr>
              <a:t>，则一个</a:t>
            </a:r>
            <a:r>
              <a:rPr kumimoji="1" lang="en-US" altLang="zh-CN" dirty="0">
                <a:ea typeface="MS PGothic" charset="-128"/>
              </a:rPr>
              <a:t>jiffies</a:t>
            </a:r>
            <a:r>
              <a:rPr kumimoji="1" lang="zh-CN" altLang="en-US" dirty="0">
                <a:ea typeface="MS PGothic" charset="-128"/>
              </a:rPr>
              <a:t>对应</a:t>
            </a:r>
            <a:r>
              <a:rPr kumimoji="1" lang="en-US" altLang="zh-CN" dirty="0">
                <a:ea typeface="MS PGothic" charset="-128"/>
              </a:rPr>
              <a:t>5ms</a:t>
            </a:r>
            <a:r>
              <a:rPr kumimoji="1" lang="zh-CN" altLang="en-US" dirty="0">
                <a:ea typeface="MS PGothic" charset="-128"/>
              </a:rPr>
              <a:t>时间。所以内核基于</a:t>
            </a:r>
            <a:r>
              <a:rPr kumimoji="1" lang="en-US" altLang="zh-CN" dirty="0">
                <a:ea typeface="MS PGothic" charset="-128"/>
              </a:rPr>
              <a:t>jiffies</a:t>
            </a:r>
            <a:r>
              <a:rPr kumimoji="1" lang="zh-CN" altLang="en-US" dirty="0">
                <a:ea typeface="MS PGothic" charset="-128"/>
              </a:rPr>
              <a:t>的定时器精度也是</a:t>
            </a:r>
            <a:r>
              <a:rPr kumimoji="1" lang="en-US" altLang="zh-CN" dirty="0">
                <a:ea typeface="MS PGothic" charset="-128"/>
              </a:rPr>
              <a:t>5ms</a:t>
            </a:r>
            <a:r>
              <a:rPr kumimoji="1" lang="zh-CN" altLang="en-US" dirty="0">
                <a:ea typeface="MS PGothic" charset="-128"/>
              </a:rPr>
              <a:t>。</a:t>
            </a:r>
            <a:r>
              <a:rPr kumimoji="1" lang="en-US" altLang="zh-CN" dirty="0">
                <a:ea typeface="MS PGothic" charset="-128"/>
              </a:rPr>
              <a:t>jiffies</a:t>
            </a:r>
            <a:r>
              <a:rPr kumimoji="1" lang="zh-CN" altLang="en-US" dirty="0">
                <a:ea typeface="MS PGothic" charset="-128"/>
              </a:rPr>
              <a:t>的初始值并不是</a:t>
            </a:r>
            <a:r>
              <a:rPr kumimoji="1" lang="en-US" altLang="zh-CN" dirty="0">
                <a:ea typeface="MS PGothic" charset="-128"/>
              </a:rPr>
              <a:t>0</a:t>
            </a:r>
            <a:r>
              <a:rPr kumimoji="1" lang="zh-CN" altLang="en-US" dirty="0">
                <a:ea typeface="MS PGothic" charset="-128"/>
              </a:rPr>
              <a:t>，而是</a:t>
            </a:r>
            <a:r>
              <a:rPr kumimoji="1" lang="en-US" altLang="zh-CN" dirty="0">
                <a:ea typeface="MS PGothic" charset="-128"/>
              </a:rPr>
              <a:t>300s</a:t>
            </a:r>
            <a:r>
              <a:rPr kumimoji="1" lang="zh-CN" altLang="en-US" dirty="0">
                <a:ea typeface="MS PGothic" charset="-128"/>
              </a:rPr>
              <a:t>后即将溢出的的值。这是为了存在溢出问题的情况下，尽早暴露问题。</a:t>
            </a:r>
          </a:p>
          <a:p>
            <a:endParaRPr kumimoji="1" lang="en-US" altLang="zh-CN" dirty="0">
              <a:ea typeface="MS PGothic" charset="-128"/>
            </a:endParaRPr>
          </a:p>
          <a:p>
            <a:r>
              <a:rPr kumimoji="1" lang="en-US" altLang="zh-CN" dirty="0">
                <a:ea typeface="MS PGothic" charset="-128"/>
              </a:rPr>
              <a:t>jiffies = jiffies_64;</a:t>
            </a:r>
          </a:p>
          <a:p>
            <a:r>
              <a:rPr kumimoji="1" lang="en-US" altLang="zh-CN" dirty="0">
                <a:ea typeface="MS PGothic" charset="-128"/>
              </a:rPr>
              <a:t>include/</a:t>
            </a:r>
            <a:r>
              <a:rPr kumimoji="1" lang="en-US" altLang="zh-CN" dirty="0" err="1">
                <a:ea typeface="MS PGothic" charset="-128"/>
              </a:rPr>
              <a:t>linux</a:t>
            </a:r>
            <a:r>
              <a:rPr kumimoji="1" lang="en-US" altLang="zh-CN" dirty="0">
                <a:ea typeface="MS PGothic" charset="-128"/>
              </a:rPr>
              <a:t>/</a:t>
            </a:r>
            <a:r>
              <a:rPr kumimoji="1" lang="en-US" altLang="zh-CN" dirty="0" err="1">
                <a:ea typeface="MS PGothic" charset="-128"/>
              </a:rPr>
              <a:t>jiffies.h</a:t>
            </a:r>
            <a:r>
              <a:rPr kumimoji="1" lang="zh-CN" altLang="en-US" dirty="0">
                <a:ea typeface="MS PGothic" charset="-128"/>
              </a:rPr>
              <a:t>：</a:t>
            </a:r>
            <a:endParaRPr kumimoji="1" lang="en-US" altLang="zh-CN" dirty="0">
              <a:ea typeface="MS PGothic" charset="-128"/>
            </a:endParaRPr>
          </a:p>
          <a:p>
            <a:r>
              <a:rPr kumimoji="1" lang="en-US" altLang="zh-CN" dirty="0">
                <a:ea typeface="MS PGothic" charset="-128"/>
              </a:rPr>
              <a:t>/*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>
                <a:ea typeface="MS PGothic" charset="-128"/>
              </a:rPr>
              <a:t>* Have the 32 bit jiffies value wrap 5 minutes after boot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>
                <a:ea typeface="MS PGothic" charset="-128"/>
              </a:rPr>
              <a:t>* so jiffies wrap bugs show up earlier.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>
                <a:ea typeface="MS PGothic" charset="-128"/>
              </a:rPr>
              <a:t>*/</a:t>
            </a:r>
          </a:p>
          <a:p>
            <a:r>
              <a:rPr kumimoji="1" lang="en-US" altLang="zh-CN" dirty="0">
                <a:ea typeface="MS PGothic" charset="-128"/>
              </a:rPr>
              <a:t>#define INITIAL_JIFFIES ((unsigned long)(unsigned int) (-300*HZ))</a:t>
            </a:r>
          </a:p>
          <a:p>
            <a:endParaRPr kumimoji="1" lang="en-US" altLang="zh-CN" dirty="0">
              <a:ea typeface="MS PGothic" charset="-128"/>
            </a:endParaRPr>
          </a:p>
          <a:p>
            <a:r>
              <a:rPr kumimoji="1" lang="en-US" altLang="zh-CN" dirty="0">
                <a:ea typeface="MS PGothic" charset="-128"/>
              </a:rPr>
              <a:t>kernel/</a:t>
            </a:r>
            <a:r>
              <a:rPr kumimoji="1" lang="en-US" altLang="zh-CN" dirty="0" err="1">
                <a:ea typeface="MS PGothic" charset="-128"/>
              </a:rPr>
              <a:t>timer.c</a:t>
            </a:r>
            <a:r>
              <a:rPr kumimoji="1" lang="zh-CN" altLang="en-US" dirty="0">
                <a:ea typeface="MS PGothic" charset="-128"/>
              </a:rPr>
              <a:t>：</a:t>
            </a:r>
            <a:endParaRPr kumimoji="1" lang="en-US" altLang="zh-CN" dirty="0">
              <a:ea typeface="MS PGothic" charset="-128"/>
            </a:endParaRPr>
          </a:p>
          <a:p>
            <a:r>
              <a:rPr kumimoji="1" lang="en-US" altLang="zh-CN" dirty="0">
                <a:ea typeface="MS PGothic" charset="-128"/>
              </a:rPr>
              <a:t>u64 jiffies_64 __</a:t>
            </a:r>
            <a:r>
              <a:rPr kumimoji="1" lang="en-US" altLang="zh-CN" dirty="0" err="1">
                <a:ea typeface="MS PGothic" charset="-128"/>
              </a:rPr>
              <a:t>cacheline_aligned_in_smp</a:t>
            </a:r>
            <a:r>
              <a:rPr kumimoji="1" lang="en-US" altLang="zh-CN" dirty="0">
                <a:ea typeface="MS PGothic" charset="-128"/>
              </a:rPr>
              <a:t> = INITIAL_JIFFIES;EXPORT_SYMBOL(jiffies_64);</a:t>
            </a:r>
          </a:p>
          <a:p>
            <a:endParaRPr kumimoji="1" lang="zh-CN" altLang="en-US" dirty="0">
              <a:ea typeface="MS PGothic" charset="-128"/>
            </a:endParaRPr>
          </a:p>
        </p:txBody>
      </p:sp>
      <p:sp>
        <p:nvSpPr>
          <p:cNvPr id="16387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666D2B4-760A-FA4A-AC3B-C44FE977D8DD}" type="slidenum">
              <a:rPr lang="en-US" altLang="zh-CN">
                <a:latin typeface="Times New Roman" charset="0"/>
              </a:rPr>
              <a:pPr/>
              <a:t>14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061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cat /boot/</a:t>
            </a:r>
            <a:r>
              <a:rPr lang="en-US" altLang="zh-CN" dirty="0" err="1">
                <a:ea typeface="MS PGothic" charset="-128"/>
              </a:rPr>
              <a:t>config</a:t>
            </a:r>
            <a:r>
              <a:rPr lang="en-US" altLang="zh-CN" dirty="0">
                <a:ea typeface="MS PGothic" charset="-128"/>
              </a:rPr>
              <a:t>-`</a:t>
            </a:r>
            <a:r>
              <a:rPr lang="en-US" altLang="zh-CN" dirty="0" err="1">
                <a:ea typeface="MS PGothic" charset="-128"/>
              </a:rPr>
              <a:t>uname</a:t>
            </a:r>
            <a:r>
              <a:rPr lang="en-US" altLang="zh-CN" dirty="0">
                <a:ea typeface="MS PGothic" charset="-128"/>
              </a:rPr>
              <a:t> -r` | </a:t>
            </a:r>
            <a:r>
              <a:rPr lang="en-US" altLang="zh-CN" dirty="0" err="1">
                <a:ea typeface="MS PGothic" charset="-128"/>
              </a:rPr>
              <a:t>grep</a:t>
            </a:r>
            <a:r>
              <a:rPr lang="en-US" altLang="zh-CN" dirty="0">
                <a:ea typeface="MS PGothic" charset="-128"/>
              </a:rPr>
              <a:t> '^CONFIG_HZ='</a:t>
            </a:r>
          </a:p>
          <a:p>
            <a:endParaRPr kumimoji="1" lang="zh-CN" altLang="en-US" dirty="0">
              <a:ea typeface="MS PGothic" charset="-128"/>
            </a:endParaRPr>
          </a:p>
          <a:p>
            <a:r>
              <a:rPr lang="en-US" altLang="zh-CN" dirty="0">
                <a:ea typeface="MS PGothic" charset="-128"/>
              </a:rPr>
              <a:t>date +%s</a:t>
            </a:r>
          </a:p>
          <a:p>
            <a:endParaRPr kumimoji="1" lang="is-IS" altLang="zh-CN" dirty="0">
              <a:ea typeface="MS PGothic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year 2038: </a:t>
            </a:r>
            <a:r>
              <a:rPr lang="cs-CZ" altLang="zh-CN" b="1" dirty="0">
                <a:solidFill>
                  <a:srgbClr val="FF0000"/>
                </a:solidFill>
              </a:rPr>
              <a:t>2147483647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>
              <a:solidFill>
                <a:srgbClr val="FF0000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我们知道在二进制中，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32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位数能表示的最大的数是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$2^{32}-1$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，不过为了能够让时间可以往前往后数，会用第一位作为正负的判断位，第一位如果为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，则说明为正；若第一位是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，则说明为负。因此，在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Unix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或类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Unix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系统中，这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$2^{32}-1$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个数被分成了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部分，分别是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$+2^{31}-1$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$-2^{31}$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。这样我们就可以以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1970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年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日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点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秒作为时间的基准点，往前往后每过一秒就加一个数字，依此来计算时间。</a:t>
            </a:r>
            <a:endParaRPr lang="it-IT" altLang="zh-CN" b="1" dirty="0">
              <a:solidFill>
                <a:srgbClr val="FF0000"/>
              </a:solidFill>
            </a:endParaRPr>
          </a:p>
          <a:p>
            <a:endParaRPr kumimoji="1" lang="zh-CN" altLang="en-US" dirty="0">
              <a:ea typeface="MS PGothic" charset="-128"/>
            </a:endParaRPr>
          </a:p>
        </p:txBody>
      </p:sp>
      <p:sp>
        <p:nvSpPr>
          <p:cNvPr id="16387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666D2B4-760A-FA4A-AC3B-C44FE977D8DD}" type="slidenum">
              <a:rPr lang="en-US" altLang="zh-CN">
                <a:latin typeface="Times New Roman" charset="0"/>
              </a:rPr>
              <a:pPr/>
              <a:t>15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961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zh-CN" altLang="en-US" dirty="0">
                <a:ea typeface="MS PGothic" charset="-128"/>
              </a:rPr>
              <a:t>闰秒与闰年</a:t>
            </a:r>
            <a:endParaRPr kumimoji="1" lang="en-US" altLang="zh-CN" dirty="0">
              <a:ea typeface="MS PGothic" charset="-128"/>
            </a:endParaRPr>
          </a:p>
          <a:p>
            <a:r>
              <a:rPr kumimoji="1" lang="zh-CN" altLang="en-US" dirty="0">
                <a:ea typeface="MS PGothic" charset="-128"/>
              </a:rPr>
              <a:t>闰秒：地球自转周期的变动（</a:t>
            </a:r>
            <a:r>
              <a:rPr kumimoji="1" lang="en-US" altLang="zh-CN" dirty="0">
                <a:ea typeface="MS PGothic" charset="-128"/>
              </a:rPr>
              <a:t>1</a:t>
            </a:r>
            <a:r>
              <a:rPr kumimoji="1" lang="zh-CN" altLang="en-US" dirty="0">
                <a:ea typeface="MS PGothic" charset="-128"/>
              </a:rPr>
              <a:t>天</a:t>
            </a:r>
            <a:r>
              <a:rPr kumimoji="1" lang="en-US" altLang="zh-CN" dirty="0">
                <a:ea typeface="MS PGothic" charset="-128"/>
              </a:rPr>
              <a:t>24</a:t>
            </a:r>
            <a:r>
              <a:rPr kumimoji="1" lang="zh-CN" altLang="en-US" dirty="0">
                <a:ea typeface="MS PGothic" charset="-128"/>
              </a:rPr>
              <a:t>时，</a:t>
            </a:r>
            <a:r>
              <a:rPr kumimoji="1" lang="en-US" altLang="zh-CN" dirty="0">
                <a:ea typeface="MS PGothic" charset="-128"/>
              </a:rPr>
              <a:t>1</a:t>
            </a:r>
            <a:r>
              <a:rPr kumimoji="1" lang="zh-CN" altLang="en-US" dirty="0">
                <a:ea typeface="MS PGothic" charset="-128"/>
              </a:rPr>
              <a:t>时</a:t>
            </a:r>
            <a:r>
              <a:rPr kumimoji="1" lang="en-US" altLang="zh-CN" dirty="0">
                <a:ea typeface="MS PGothic" charset="-128"/>
              </a:rPr>
              <a:t>3600</a:t>
            </a:r>
            <a:r>
              <a:rPr kumimoji="1" lang="zh-CN" altLang="en-US" dirty="0">
                <a:ea typeface="MS PGothic" charset="-128"/>
              </a:rPr>
              <a:t>秒，不稳定）与铯原子钟之间的协调</a:t>
            </a:r>
            <a:r>
              <a:rPr kumimoji="1" lang="en-US" altLang="zh-CN" dirty="0">
                <a:ea typeface="MS PGothic" charset="-128"/>
                <a:sym typeface="Wingdings" panose="05000000000000000000" pitchFamily="2" charset="2"/>
              </a:rPr>
              <a:t>UTC</a:t>
            </a:r>
            <a:r>
              <a:rPr kumimoji="1" lang="zh-CN" altLang="en-US" dirty="0">
                <a:ea typeface="MS PGothic" charset="-128"/>
                <a:sym typeface="Wingdings" panose="05000000000000000000" pitchFamily="2" charset="2"/>
              </a:rPr>
              <a:t>时间（取消闰秒？）</a:t>
            </a:r>
            <a:endParaRPr kumimoji="1" lang="en-US" altLang="zh-CN" dirty="0">
              <a:ea typeface="MS PGothic" charset="-128"/>
              <a:sym typeface="Wingdings" panose="05000000000000000000" pitchFamily="2" charset="2"/>
            </a:endParaRPr>
          </a:p>
          <a:p>
            <a:r>
              <a:rPr kumimoji="1" lang="zh-CN" altLang="en-US" dirty="0">
                <a:ea typeface="MS PGothic" charset="-128"/>
                <a:sym typeface="Wingdings" panose="05000000000000000000" pitchFamily="2" charset="2"/>
              </a:rPr>
              <a:t>闰年？人为历法规定造成的年度天数与地球实际公转周期的时间差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16387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666D2B4-760A-FA4A-AC3B-C44FE977D8DD}" type="slidenum">
              <a:rPr lang="en-US" altLang="zh-CN">
                <a:latin typeface="Times New Roman" charset="0"/>
              </a:rPr>
              <a:pPr/>
              <a:t>16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622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zh-CN" altLang="en-US" dirty="0">
                <a:ea typeface="MS PGothic" charset="-128"/>
              </a:rPr>
              <a:t>加电－</a:t>
            </a:r>
            <a:r>
              <a:rPr kumimoji="1" lang="en-US" altLang="zh-CN" dirty="0">
                <a:ea typeface="MS PGothic" charset="-128"/>
              </a:rPr>
              <a:t>CPU</a:t>
            </a:r>
            <a:r>
              <a:rPr kumimoji="1" lang="zh-CN" altLang="en-US" dirty="0">
                <a:ea typeface="MS PGothic" charset="-128"/>
              </a:rPr>
              <a:t>－</a:t>
            </a:r>
            <a:r>
              <a:rPr kumimoji="1" lang="en-US" altLang="zh-CN" dirty="0">
                <a:ea typeface="MS PGothic" charset="-128"/>
              </a:rPr>
              <a:t>ROM</a:t>
            </a:r>
            <a:r>
              <a:rPr kumimoji="1" lang="zh-CN" altLang="en-US" dirty="0">
                <a:ea typeface="MS PGothic" charset="-128"/>
              </a:rPr>
              <a:t>－</a:t>
            </a:r>
            <a:r>
              <a:rPr kumimoji="1" lang="en-US" altLang="zh-CN" dirty="0">
                <a:ea typeface="MS PGothic" charset="-128"/>
              </a:rPr>
              <a:t>BIOS</a:t>
            </a:r>
            <a:r>
              <a:rPr kumimoji="1" lang="zh-CN" altLang="en-US" dirty="0">
                <a:ea typeface="MS PGothic" charset="-128"/>
              </a:rPr>
              <a:t>－</a:t>
            </a:r>
            <a:r>
              <a:rPr kumimoji="1" lang="en-US" altLang="zh-CN" dirty="0">
                <a:ea typeface="MS PGothic" charset="-128"/>
              </a:rPr>
              <a:t>System Clock</a:t>
            </a:r>
            <a:r>
              <a:rPr kumimoji="1" lang="zh-CN" altLang="en-US" dirty="0">
                <a:ea typeface="MS PGothic" charset="-128"/>
              </a:rPr>
              <a:t>－</a:t>
            </a:r>
            <a:r>
              <a:rPr kumimoji="1" lang="en-US" altLang="zh-CN" dirty="0">
                <a:ea typeface="MS PGothic" charset="-128"/>
              </a:rPr>
              <a:t>DMA</a:t>
            </a:r>
            <a:r>
              <a:rPr kumimoji="1" lang="zh-CN" altLang="en-US" dirty="0">
                <a:ea typeface="MS PGothic" charset="-128"/>
              </a:rPr>
              <a:t>－</a:t>
            </a:r>
            <a:r>
              <a:rPr kumimoji="1" lang="en-US" altLang="zh-CN" dirty="0">
                <a:ea typeface="MS PGothic" charset="-128"/>
              </a:rPr>
              <a:t>64KB RAM</a:t>
            </a:r>
            <a:r>
              <a:rPr kumimoji="1" lang="zh-CN" altLang="en-US" dirty="0">
                <a:ea typeface="MS PGothic" charset="-128"/>
              </a:rPr>
              <a:t>－</a:t>
            </a:r>
            <a:r>
              <a:rPr kumimoji="1" lang="en-US" altLang="zh-CN" dirty="0">
                <a:ea typeface="MS PGothic" charset="-128"/>
              </a:rPr>
              <a:t>IRQ</a:t>
            </a:r>
            <a:r>
              <a:rPr kumimoji="1" lang="zh-CN" altLang="en-US" dirty="0">
                <a:ea typeface="MS PGothic" charset="-128"/>
              </a:rPr>
              <a:t>－显卡等。检测显卡以前的过程称过关键部件测试，如果关键部件有问题，计算机会处于挂起状态，习惯上称为核心故障。另一类故障称为非关键性故障，检测完显卡后，计算机将对</a:t>
            </a:r>
            <a:r>
              <a:rPr kumimoji="1" lang="en-US" altLang="zh-CN" dirty="0">
                <a:ea typeface="MS PGothic" charset="-128"/>
              </a:rPr>
              <a:t>64KB</a:t>
            </a:r>
            <a:r>
              <a:rPr kumimoji="1" lang="zh-CN" altLang="en-US" dirty="0">
                <a:ea typeface="MS PGothic" charset="-128"/>
              </a:rPr>
              <a:t>以上内存、</a:t>
            </a:r>
            <a:r>
              <a:rPr kumimoji="1" lang="en-US" altLang="zh-CN" dirty="0">
                <a:ea typeface="MS PGothic" charset="-128"/>
              </a:rPr>
              <a:t>I</a:t>
            </a:r>
            <a:r>
              <a:rPr kumimoji="1" lang="zh-CN" altLang="en-US" dirty="0">
                <a:ea typeface="MS PGothic" charset="-128"/>
              </a:rPr>
              <a:t>／</a:t>
            </a:r>
            <a:r>
              <a:rPr kumimoji="1" lang="en-US" altLang="zh-CN" dirty="0">
                <a:ea typeface="MS PGothic" charset="-128"/>
              </a:rPr>
              <a:t>O</a:t>
            </a:r>
            <a:r>
              <a:rPr kumimoji="1" lang="zh-CN" altLang="en-US" dirty="0">
                <a:ea typeface="MS PGothic" charset="-128"/>
              </a:rPr>
              <a:t>口、软硬盘驱动器、键盘、即插即用设备、</a:t>
            </a:r>
            <a:r>
              <a:rPr kumimoji="1" lang="en-US" altLang="zh-CN" dirty="0">
                <a:ea typeface="MS PGothic" charset="-128"/>
              </a:rPr>
              <a:t>CMOS</a:t>
            </a:r>
            <a:r>
              <a:rPr kumimoji="1" lang="zh-CN" altLang="en-US" dirty="0">
                <a:ea typeface="MS PGothic" charset="-128"/>
              </a:rPr>
              <a:t>设置等进行检测，并在屏幕上显示各种信息和出错报告。在正常情况下，</a:t>
            </a:r>
            <a:r>
              <a:rPr kumimoji="1" lang="en-US" altLang="zh-CN" dirty="0">
                <a:ea typeface="MS PGothic" charset="-128"/>
              </a:rPr>
              <a:t>POST</a:t>
            </a:r>
            <a:r>
              <a:rPr kumimoji="1" lang="zh-CN" altLang="en-US" dirty="0">
                <a:ea typeface="MS PGothic" charset="-128"/>
              </a:rPr>
              <a:t>过程进行得非常快，我们几乎无法感觉到这个过程。</a:t>
            </a:r>
            <a:r>
              <a:rPr kumimoji="1" lang="en-US" altLang="zh-CN" dirty="0">
                <a:ea typeface="MS PGothic" charset="-128"/>
              </a:rPr>
              <a:t>http://mahocon.lofter.com/post/1ceb3426_6220b99</a:t>
            </a:r>
          </a:p>
          <a:p>
            <a:endParaRPr kumimoji="1" lang="en-US" altLang="zh-CN" dirty="0">
              <a:ea typeface="MS PGothic" charset="-128"/>
            </a:endParaRPr>
          </a:p>
          <a:p>
            <a:r>
              <a:rPr kumimoji="1" lang="en-US" altLang="zh-CN" dirty="0">
                <a:ea typeface="MS PGothic" charset="-128"/>
              </a:rPr>
              <a:t>MBR</a:t>
            </a:r>
            <a:r>
              <a:rPr kumimoji="1" lang="zh-CN" altLang="en-US" dirty="0">
                <a:ea typeface="MS PGothic" charset="-128"/>
              </a:rPr>
              <a:t>包含</a:t>
            </a:r>
            <a:r>
              <a:rPr kumimoji="1" lang="en-US" altLang="zh-CN" dirty="0">
                <a:ea typeface="MS PGothic" charset="-128"/>
              </a:rPr>
              <a:t>Grub</a:t>
            </a:r>
            <a:r>
              <a:rPr kumimoji="1" lang="zh-CN" altLang="en-US" dirty="0">
                <a:ea typeface="MS PGothic" charset="-128"/>
              </a:rPr>
              <a:t>（</a:t>
            </a:r>
            <a:r>
              <a:rPr kumimoji="1" lang="en-US" altLang="zh-CN" dirty="0" err="1">
                <a:ea typeface="MS PGothic" charset="-128"/>
              </a:rPr>
              <a:t>bootloader</a:t>
            </a:r>
            <a:r>
              <a:rPr kumimoji="1" lang="zh-CN" altLang="en-US" dirty="0">
                <a:ea typeface="MS PGothic" charset="-128"/>
              </a:rPr>
              <a:t>）一部分？</a:t>
            </a:r>
            <a:endParaRPr kumimoji="1" lang="en-US" altLang="zh-CN" dirty="0">
              <a:ea typeface="MS PGothic" charset="-128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MBR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是硬盘上的一个扇区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包含三部分内容（引导程序、分区表及分隔标识，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MBR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总计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512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字节；其中引导程序最多占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446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个字节）；为什么需要这个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MBR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，主要是因为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  <a:hlinkClick r:id="rId3"/>
              </a:rPr>
              <a:t>BIOS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太小，功能有限。当系统加电，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bios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自检后，就会将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MBR Load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进内存。也就意味着引导程序被激活，分区表信息已经加载到内存，同时也意味着对系统的控制权从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bios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过渡到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GRUB.GRUB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是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GRand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 Unified Bootloader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的缩写，它是一个多重操作系统启动管理器。用来引导不同系统。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GRUB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是一个系统引导程序，分为两个阶段，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第一阶段它保存在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MBR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用汇编语言编写，也就是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MBR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中的引导程序部分。①基本的硬件设备初始化（屏蔽所有的中断、关闭处理器内部指令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数据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cache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等）。②为加载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Bootloader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Stage2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准备空间。③如果是从某个固态存储媒质中，则拷贝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Bootloader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stage2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RAM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空间中。④设置好堆栈。⑤跳转到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stage2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C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程序入口点。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GRUB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引导程序的第二阶段，通常用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语言编写，这个阶段的任务有： ①初始化本阶段要使用到的硬件设备。②检测系统内存映射。③将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kernel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映像和根文件系统映像从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flash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上读到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RAM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空间中。④为内核设置启动参数⑤调用内核。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它通常保存在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/boot/grub/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中。 当我们启动系统进入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GRUB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界面时，会看到有选择信息，如果我们自己编译了系统内核的话，你可以选择从某个内核启动。同时要注意的是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GRUB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的配置文件和内核在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/boot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分区。从前面分析我们可以看出，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/BOOT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MBR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不存在包含关系。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GRUB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第一阶段需要去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MBR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中去读引导程序，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GRUB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第二阶段需要到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/boot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分区读系统内核和配置文件。</a:t>
            </a:r>
          </a:p>
          <a:p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</a:br>
            <a:endParaRPr lang="zh-CN" altLang="en-US" sz="1200" b="0" i="0" kern="1200" dirty="0">
              <a:solidFill>
                <a:schemeClr val="tx1"/>
              </a:solidFill>
              <a:effectLst/>
              <a:latin typeface="Times New Roman" charset="0"/>
              <a:ea typeface="MS PGothic" pitchFamily="34" charset="-128"/>
              <a:cs typeface="MS PGothic" panose="020B0600070205080204" pitchFamily="34" charset="-128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BOIS &gt;&gt;MBR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（第一个磁盘的第一个分区）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&gt;&gt;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MBR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中读取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grub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panose="020B0600070205080204" pitchFamily="34" charset="-128"/>
              </a:rPr>
              <a:t>引导程序</a:t>
            </a:r>
          </a:p>
          <a:p>
            <a:endParaRPr kumimoji="1" lang="zh-CN" altLang="en-US" dirty="0">
              <a:ea typeface="MS PGothic" charset="-128"/>
            </a:endParaRPr>
          </a:p>
        </p:txBody>
      </p:sp>
      <p:sp>
        <p:nvSpPr>
          <p:cNvPr id="27651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2E71F59-A3F9-494E-BD26-990FC187537A}" type="slidenum">
              <a:rPr lang="en-US" altLang="zh-CN">
                <a:latin typeface="Times New Roman" charset="0"/>
              </a:rPr>
              <a:pPr/>
              <a:t>19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320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Switch computer???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2560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3008E94-4EB2-A94B-BF69-02233A411806}" type="slidenum">
              <a:rPr lang="en-US" altLang="zh-CN">
                <a:latin typeface="Times New Roman" charset="0"/>
              </a:rPr>
              <a:pPr/>
              <a:t>20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315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X86-64: long mode</a:t>
            </a:r>
          </a:p>
          <a:p>
            <a:endParaRPr lang="en-US" altLang="zh-CN" dirty="0"/>
          </a:p>
          <a:p>
            <a:r>
              <a:rPr lang="en-US" altLang="zh-CN" dirty="0"/>
              <a:t>https://cloud.tencent.com/developer/article/2031760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777E27-C0F6-0F4A-8FCB-BCB895DDD9FB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9670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X86-64: long mode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777E27-C0F6-0F4A-8FCB-BCB895DDD9FB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0993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2438" tIns="46219" rIns="92438" bIns="46219" anchor="t"/>
          <a:lstStyle/>
          <a:p>
            <a:r>
              <a:rPr kumimoji="1" lang="zh-CN" altLang="en-US" dirty="0"/>
              <a:t>从使用的方便角度</a:t>
            </a:r>
          </a:p>
          <a:p>
            <a:r>
              <a:rPr kumimoji="1" lang="zh-CN" altLang="en-US" dirty="0"/>
              <a:t>从使用的安全角度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内存分配（</a:t>
            </a:r>
            <a:r>
              <a:rPr kumimoji="1" lang="en-US" altLang="zh-CN" dirty="0" err="1"/>
              <a:t>malloc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61552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 to switch? Segment register?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777E27-C0F6-0F4A-8FCB-BCB895DDD9FB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225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系统调用导致的是内中断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777E27-C0F6-0F4A-8FCB-BCB895DDD9FB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1480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F480C378-A320-934A-9E49-42E202075A0E}" type="slidenum">
              <a:rPr lang="en-US" altLang="zh-CN">
                <a:latin typeface="Times New Roman" charset="0"/>
              </a:rPr>
              <a:pPr/>
              <a:t>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6660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9405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EF0A4747-EFD4-404E-BAE8-2ACC40973292}" type="slidenum">
              <a:rPr lang="en-US" altLang="zh-CN">
                <a:latin typeface="Times New Roman" charset="0"/>
              </a:rPr>
              <a:pPr/>
              <a:t>37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4910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A79C904-D113-4340-9553-24291B245210}" type="slidenum">
              <a:rPr lang="en-US" altLang="zh-CN">
                <a:latin typeface="Times New Roman" charset="0"/>
              </a:rPr>
              <a:pPr/>
              <a:t>38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9326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7148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9030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1600FF32-8A24-7243-BAE2-89D277AB9500}" type="slidenum">
              <a:rPr lang="en-US" altLang="zh-CN">
                <a:latin typeface="Times New Roman" charset="0"/>
              </a:rPr>
              <a:pPr/>
              <a:t>43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2724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61812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For programmers, interfaces</a:t>
            </a:r>
            <a:r>
              <a:rPr kumimoji="1" lang="en-US" altLang="zh-CN" baseline="0" dirty="0"/>
              <a:t> are APIs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77E27-C0F6-0F4A-8FCB-BCB895DDD9FB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7180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A27FEFC-606A-9E47-BA42-BB258224D253}" type="slidenum">
              <a:rPr lang="en-US" altLang="zh-CN">
                <a:latin typeface="Times New Roman" charset="0"/>
              </a:rPr>
              <a:pPr/>
              <a:t>46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Give</a:t>
            </a:r>
            <a:r>
              <a:rPr lang="zh-CN" altLang="en-US" dirty="0">
                <a:ea typeface="MS PGothic" charset="-128"/>
              </a:rPr>
              <a:t> </a:t>
            </a:r>
            <a:r>
              <a:rPr lang="en-US" altLang="zh-CN" dirty="0">
                <a:ea typeface="MS PGothic" charset="-128"/>
              </a:rPr>
              <a:t>an</a:t>
            </a:r>
            <a:r>
              <a:rPr lang="zh-CN" altLang="en-US" dirty="0">
                <a:ea typeface="MS PGothic" charset="-128"/>
              </a:rPr>
              <a:t> </a:t>
            </a:r>
            <a:r>
              <a:rPr lang="en-US" altLang="zh-CN" dirty="0">
                <a:ea typeface="MS PGothic" charset="-128"/>
              </a:rPr>
              <a:t>example: </a:t>
            </a:r>
            <a:r>
              <a:rPr lang="en-US" altLang="zh-CN" dirty="0" err="1">
                <a:ea typeface="MS PGothic" charset="-128"/>
              </a:rPr>
              <a:t>strace</a:t>
            </a:r>
            <a:r>
              <a:rPr lang="en-US" altLang="zh-CN" dirty="0">
                <a:ea typeface="MS PGothic" charset="-128"/>
              </a:rPr>
              <a:t> ./</a:t>
            </a:r>
            <a:r>
              <a:rPr lang="en-US" altLang="zh-CN" dirty="0" err="1">
                <a:ea typeface="MS PGothic" charset="-128"/>
              </a:rPr>
              <a:t>a.out</a:t>
            </a:r>
            <a:r>
              <a:rPr lang="en-US" altLang="zh-CN" dirty="0">
                <a:ea typeface="MS PGothic" charset="-128"/>
              </a:rPr>
              <a:t>   %%hello world!</a:t>
            </a:r>
          </a:p>
          <a:p>
            <a:r>
              <a:rPr lang="en-US" altLang="zh-CN" dirty="0">
                <a:ea typeface="MS PGothic" charset="-128"/>
              </a:rPr>
              <a:t>                             </a:t>
            </a:r>
            <a:r>
              <a:rPr lang="en-US" altLang="zh-CN" dirty="0" err="1">
                <a:ea typeface="MS PGothic" charset="-128"/>
              </a:rPr>
              <a:t>ltrace</a:t>
            </a:r>
            <a:r>
              <a:rPr lang="en-US" altLang="zh-CN" dirty="0">
                <a:ea typeface="MS PGothic" charset="-128"/>
              </a:rPr>
              <a:t> ./</a:t>
            </a:r>
            <a:r>
              <a:rPr lang="en-US" altLang="zh-CN" dirty="0" err="1">
                <a:ea typeface="MS PGothic" charset="-128"/>
              </a:rPr>
              <a:t>a.out</a:t>
            </a:r>
            <a:endParaRPr lang="zh-CN" altLang="zh-CN" dirty="0">
              <a:ea typeface="MS PGothic" charset="-128"/>
            </a:endParaRPr>
          </a:p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2015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B0358AD-AE61-B74F-9880-F6E2A90F00BD}" type="slidenum">
              <a:rPr lang="en-US" altLang="zh-CN">
                <a:latin typeface="Times New Roman" charset="0"/>
              </a:rPr>
              <a:pPr/>
              <a:t>48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7738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2AC83FB7-0901-F24D-9AC8-F7A38B567403}" type="slidenum">
              <a:rPr lang="en-US" altLang="zh-CN">
                <a:latin typeface="Times New Roman" charset="0"/>
              </a:rPr>
              <a:pPr/>
              <a:t>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02037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D37C18F-0329-AC4C-AC5B-2F827F162D9B}" type="slidenum">
              <a:rPr lang="en-US" altLang="zh-CN">
                <a:latin typeface="Times New Roman" charset="0"/>
              </a:rPr>
              <a:pPr/>
              <a:t>49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MS PGothic" charset="-128"/>
              </a:rPr>
              <a:t>Give</a:t>
            </a:r>
            <a:r>
              <a:rPr lang="zh-CN" altLang="en-US">
                <a:ea typeface="MS PGothic" charset="-128"/>
              </a:rPr>
              <a:t> </a:t>
            </a:r>
            <a:r>
              <a:rPr lang="en-US" altLang="zh-CN">
                <a:ea typeface="MS PGothic" charset="-128"/>
              </a:rPr>
              <a:t>an</a:t>
            </a:r>
            <a:r>
              <a:rPr lang="zh-CN" altLang="en-US">
                <a:ea typeface="MS PGothic" charset="-128"/>
              </a:rPr>
              <a:t> </a:t>
            </a:r>
            <a:r>
              <a:rPr lang="en-US" altLang="zh-CN">
                <a:ea typeface="MS PGothic" charset="-128"/>
              </a:rPr>
              <a:t>example: strace hello world</a:t>
            </a:r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11503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2438" tIns="46219" rIns="92438" bIns="46219" anchor="t"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2982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95EE83B-4856-9C44-8E50-B50431975B9A}" type="slidenum">
              <a:rPr lang="en-US" altLang="zh-CN">
                <a:latin typeface="Times New Roman" charset="0"/>
              </a:rPr>
              <a:pPr/>
              <a:t>51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7479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33CB68A-880E-8F4A-9AC7-7EDF3BB29065}" type="slidenum">
              <a:rPr lang="en-US" altLang="zh-CN">
                <a:latin typeface="Times New Roman" charset="0"/>
              </a:rPr>
              <a:pPr/>
              <a:t>52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21514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DB587A8B-872C-4B46-A2F4-DB02330AB6F4}" type="slidenum">
              <a:rPr lang="en-US" altLang="zh-CN">
                <a:latin typeface="Times New Roman" charset="0"/>
              </a:rPr>
              <a:pPr/>
              <a:t>53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Give</a:t>
            </a:r>
            <a:r>
              <a:rPr lang="zh-CN" altLang="en-US" dirty="0">
                <a:ea typeface="MS PGothic" charset="-128"/>
              </a:rPr>
              <a:t> </a:t>
            </a:r>
            <a:r>
              <a:rPr lang="en-US" altLang="zh-CN" dirty="0">
                <a:ea typeface="MS PGothic" charset="-128"/>
              </a:rPr>
              <a:t>an</a:t>
            </a:r>
            <a:r>
              <a:rPr lang="zh-CN" altLang="en-US" dirty="0">
                <a:ea typeface="MS PGothic" charset="-128"/>
              </a:rPr>
              <a:t> </a:t>
            </a:r>
            <a:r>
              <a:rPr lang="en-US" altLang="zh-CN" dirty="0">
                <a:ea typeface="MS PGothic" charset="-128"/>
              </a:rPr>
              <a:t>example: </a:t>
            </a:r>
            <a:r>
              <a:rPr lang="en-US" altLang="zh-CN" dirty="0" err="1">
                <a:ea typeface="MS PGothic" charset="-128"/>
              </a:rPr>
              <a:t>strace</a:t>
            </a:r>
            <a:r>
              <a:rPr lang="en-US" altLang="zh-CN" dirty="0">
                <a:ea typeface="MS PGothic" charset="-128"/>
              </a:rPr>
              <a:t> ./</a:t>
            </a:r>
            <a:r>
              <a:rPr lang="en-US" altLang="zh-CN" dirty="0" err="1">
                <a:ea typeface="MS PGothic" charset="-128"/>
              </a:rPr>
              <a:t>a.out</a:t>
            </a:r>
            <a:r>
              <a:rPr lang="en-US" altLang="zh-CN" dirty="0">
                <a:ea typeface="MS PGothic" charset="-128"/>
              </a:rPr>
              <a:t>   %%hello world!</a:t>
            </a:r>
          </a:p>
          <a:p>
            <a:r>
              <a:rPr lang="en-US" altLang="zh-CN" dirty="0">
                <a:ea typeface="MS PGothic" charset="-128"/>
              </a:rPr>
              <a:t>                             </a:t>
            </a:r>
            <a:r>
              <a:rPr lang="en-US" altLang="zh-CN" dirty="0" err="1">
                <a:ea typeface="MS PGothic" charset="-128"/>
              </a:rPr>
              <a:t>ltrace</a:t>
            </a:r>
            <a:r>
              <a:rPr lang="en-US" altLang="zh-CN" dirty="0">
                <a:ea typeface="MS PGothic" charset="-128"/>
              </a:rPr>
              <a:t> ./</a:t>
            </a:r>
            <a:r>
              <a:rPr lang="en-US" altLang="zh-CN" dirty="0" err="1">
                <a:ea typeface="MS PGothic" charset="-128"/>
              </a:rPr>
              <a:t>a.out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109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4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 dirty="0" err="1">
                <a:ea typeface="MS PGothic" charset="-128"/>
              </a:rPr>
              <a:t>scanf</a:t>
            </a:r>
            <a:r>
              <a:rPr kumimoji="1" lang="en-US" altLang="zh-CN" dirty="0">
                <a:ea typeface="MS PGothic" charset="-128"/>
              </a:rPr>
              <a:t>()</a:t>
            </a:r>
          </a:p>
          <a:p>
            <a:r>
              <a:rPr kumimoji="1" lang="en-US" altLang="zh-CN" dirty="0">
                <a:ea typeface="MS PGothic" charset="-128"/>
              </a:rPr>
              <a:t>-&gt;</a:t>
            </a:r>
          </a:p>
          <a:p>
            <a:r>
              <a:rPr kumimoji="1" lang="en-US" altLang="zh-CN" dirty="0">
                <a:ea typeface="MS PGothic" charset="-128"/>
              </a:rPr>
              <a:t>read()</a:t>
            </a:r>
          </a:p>
          <a:p>
            <a:r>
              <a:rPr kumimoji="1" lang="en-US" altLang="zh-CN" dirty="0">
                <a:ea typeface="MS PGothic" charset="-128"/>
              </a:rPr>
              <a:t>-&gt;</a:t>
            </a:r>
            <a:r>
              <a:rPr kumimoji="1" lang="en-US" altLang="zh-CN" dirty="0" err="1">
                <a:ea typeface="MS PGothic" charset="-128"/>
              </a:rPr>
              <a:t>sys_read</a:t>
            </a:r>
            <a:r>
              <a:rPr kumimoji="1" lang="en-US" altLang="zh-CN" dirty="0">
                <a:ea typeface="MS PGothic" charset="-128"/>
              </a:rPr>
              <a:t>()</a:t>
            </a:r>
          </a:p>
          <a:p>
            <a:r>
              <a:rPr kumimoji="1" lang="en-US" altLang="zh-CN" dirty="0">
                <a:ea typeface="MS PGothic" charset="-128"/>
              </a:rPr>
              <a:t>!!!: read wrapper</a:t>
            </a:r>
          </a:p>
          <a:p>
            <a:r>
              <a:rPr kumimoji="1" lang="en-US" altLang="zh-CN" dirty="0">
                <a:ea typeface="MS PGothic" charset="-128"/>
              </a:rPr>
              <a:t>!!!: stack (kernel???)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7475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141CCB46-76C5-D948-8A75-749B4AF16487}" type="slidenum">
              <a:rPr lang="en-US" altLang="zh-CN">
                <a:latin typeface="Times New Roman" charset="0"/>
              </a:rPr>
              <a:pPr/>
              <a:t>54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531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 dirty="0">
                <a:ea typeface="MS PGothic" charset="-128"/>
              </a:rPr>
              <a:t>https://</a:t>
            </a:r>
            <a:r>
              <a:rPr kumimoji="1" lang="en-US" altLang="zh-CN" dirty="0" err="1">
                <a:ea typeface="MS PGothic" charset="-128"/>
              </a:rPr>
              <a:t>github.com</a:t>
            </a:r>
            <a:r>
              <a:rPr kumimoji="1" lang="en-US" altLang="zh-CN" dirty="0">
                <a:ea typeface="MS PGothic" charset="-128"/>
              </a:rPr>
              <a:t>/</a:t>
            </a:r>
            <a:r>
              <a:rPr kumimoji="1" lang="en-US" altLang="zh-CN" dirty="0" err="1">
                <a:ea typeface="MS PGothic" charset="-128"/>
              </a:rPr>
              <a:t>torvalds</a:t>
            </a:r>
            <a:r>
              <a:rPr kumimoji="1" lang="en-US" altLang="zh-CN" dirty="0">
                <a:ea typeface="MS PGothic" charset="-128"/>
              </a:rPr>
              <a:t>/</a:t>
            </a:r>
            <a:r>
              <a:rPr kumimoji="1" lang="en-US" altLang="zh-CN" dirty="0" err="1">
                <a:ea typeface="MS PGothic" charset="-128"/>
              </a:rPr>
              <a:t>linux</a:t>
            </a:r>
            <a:r>
              <a:rPr kumimoji="1" lang="en-US" altLang="zh-CN" dirty="0">
                <a:ea typeface="MS PGothic" charset="-128"/>
              </a:rPr>
              <a:t>/blob/v3.17/arch/x86/</a:t>
            </a:r>
            <a:r>
              <a:rPr kumimoji="1" lang="en-US" altLang="zh-CN" dirty="0" err="1">
                <a:ea typeface="MS PGothic" charset="-128"/>
              </a:rPr>
              <a:t>syscalls</a:t>
            </a:r>
            <a:r>
              <a:rPr kumimoji="1" lang="en-US" altLang="zh-CN" dirty="0">
                <a:ea typeface="MS PGothic" charset="-128"/>
              </a:rPr>
              <a:t>/syscall_64.tbl</a:t>
            </a:r>
          </a:p>
          <a:p>
            <a:endParaRPr kumimoji="1" lang="en-US" altLang="zh-CN" dirty="0">
              <a:ea typeface="MS PGothic" charset="-128"/>
            </a:endParaRPr>
          </a:p>
          <a:p>
            <a:r>
              <a:rPr kumimoji="1" lang="en-US" altLang="zh-CN" dirty="0">
                <a:ea typeface="MS PGothic" charset="-128"/>
              </a:rPr>
              <a:t>More than 500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5632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7B83A7B-AD18-1D43-A7F7-EDE969257E84}" type="slidenum">
              <a:rPr lang="en-US" altLang="zh-CN">
                <a:latin typeface="Times New Roman" charset="0"/>
              </a:rPr>
              <a:pPr/>
              <a:t>55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811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777E27-C0F6-0F4A-8FCB-BCB895DDD9FB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28554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data structures: PCB etc.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77E27-C0F6-0F4A-8FCB-BCB895DDD9FB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0183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B1FDCCF-7D43-CB4D-A074-44FDD3081C98}" type="slidenum">
              <a:rPr lang="en-US" altLang="zh-CN">
                <a:latin typeface="Times New Roman" charset="0"/>
              </a:rPr>
              <a:pPr/>
              <a:t>59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3595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8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 dirty="0">
                <a:ea typeface="MS PGothic" charset="-128"/>
              </a:rPr>
              <a:t>https://</a:t>
            </a:r>
            <a:r>
              <a:rPr kumimoji="1" lang="en-US" altLang="zh-CN" dirty="0" err="1">
                <a:ea typeface="MS PGothic" charset="-128"/>
              </a:rPr>
              <a:t>linux</a:t>
            </a:r>
            <a:r>
              <a:rPr kumimoji="1" lang="en-US" altLang="zh-CN" dirty="0">
                <a:ea typeface="MS PGothic" charset="-128"/>
              </a:rPr>
              <a:t>-kernel-</a:t>
            </a:r>
            <a:r>
              <a:rPr kumimoji="1" lang="en-US" altLang="zh-CN" dirty="0" err="1">
                <a:ea typeface="MS PGothic" charset="-128"/>
              </a:rPr>
              <a:t>labs.github.io</a:t>
            </a:r>
            <a:r>
              <a:rPr kumimoji="1" lang="en-US" altLang="zh-CN" dirty="0">
                <a:ea typeface="MS PGothic" charset="-128"/>
              </a:rPr>
              <a:t>/refs/heads/master/lectures/</a:t>
            </a:r>
            <a:r>
              <a:rPr kumimoji="1" lang="en-US" altLang="zh-CN" dirty="0" err="1">
                <a:ea typeface="MS PGothic" charset="-128"/>
              </a:rPr>
              <a:t>interrupts.html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9219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D70BDA93-FF19-5E48-BC02-AE528F712265}" type="slidenum">
              <a:rPr lang="en-US" altLang="zh-CN">
                <a:latin typeface="Times New Roman" charset="0"/>
              </a:rPr>
              <a:pPr/>
              <a:t>5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3428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C5A2195-25B2-6842-AB25-374091AC938D}" type="slidenum">
              <a:rPr lang="en-US" altLang="zh-CN">
                <a:latin typeface="Times New Roman" charset="0"/>
              </a:rPr>
              <a:pPr/>
              <a:t>60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21988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8241FEA-93BD-824A-A0DC-DABB6C452D52}" type="slidenum">
              <a:rPr lang="en-US" altLang="zh-CN">
                <a:latin typeface="Times New Roman" charset="0"/>
              </a:rPr>
              <a:pPr/>
              <a:t>61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88333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3146441-5820-1C45-90C0-B7F3AE30D496}" type="slidenum">
              <a:rPr lang="en-US" altLang="zh-CN">
                <a:latin typeface="Times New Roman" charset="0"/>
              </a:rPr>
              <a:pPr/>
              <a:t>62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09238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81620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0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 dirty="0">
                <a:ea typeface="MS PGothic" charset="-128"/>
              </a:rPr>
              <a:t>https://</a:t>
            </a:r>
            <a:r>
              <a:rPr kumimoji="1" lang="en-US" altLang="zh-CN" dirty="0" err="1">
                <a:ea typeface="MS PGothic" charset="-128"/>
              </a:rPr>
              <a:t>code.visualstudio.com</a:t>
            </a:r>
            <a:r>
              <a:rPr kumimoji="1" lang="en-US" altLang="zh-CN" dirty="0">
                <a:ea typeface="MS PGothic" charset="-128"/>
              </a:rPr>
              <a:t>/#alt-downloads</a:t>
            </a:r>
          </a:p>
          <a:p>
            <a:endParaRPr kumimoji="1" lang="en-US" altLang="zh-CN" dirty="0">
              <a:ea typeface="MS PGothic" charset="-128"/>
            </a:endParaRPr>
          </a:p>
          <a:p>
            <a:r>
              <a:rPr kumimoji="1" lang="en-US" altLang="zh-CN" dirty="0">
                <a:ea typeface="MS PGothic" charset="-128"/>
              </a:rPr>
              <a:t>The ‘file ***’ command in Linux</a:t>
            </a:r>
          </a:p>
          <a:p>
            <a:endParaRPr kumimoji="1" lang="en-US" altLang="zh-CN" dirty="0">
              <a:ea typeface="MS PGothic" charset="-128"/>
            </a:endParaRPr>
          </a:p>
          <a:p>
            <a:r>
              <a:rPr kumimoji="1" lang="en-US" altLang="zh-CN" dirty="0">
                <a:ea typeface="MS PGothic" charset="-128"/>
              </a:rPr>
              <a:t>https://</a:t>
            </a:r>
            <a:r>
              <a:rPr kumimoji="1" lang="en-US" altLang="zh-CN" dirty="0" err="1">
                <a:ea typeface="MS PGothic" charset="-128"/>
              </a:rPr>
              <a:t>code.visualstudio.com</a:t>
            </a:r>
            <a:r>
              <a:rPr kumimoji="1" lang="en-US" altLang="zh-CN" dirty="0">
                <a:ea typeface="MS PGothic" charset="-128"/>
              </a:rPr>
              <a:t>/Download</a:t>
            </a:r>
          </a:p>
          <a:p>
            <a:endParaRPr kumimoji="1" lang="en-US" altLang="zh-CN" dirty="0">
              <a:ea typeface="MS PGothic" charset="-128"/>
            </a:endParaRPr>
          </a:p>
          <a:p>
            <a:r>
              <a:rPr kumimoji="1" lang="en-US" altLang="zh-CN" dirty="0">
                <a:ea typeface="MS PGothic" charset="-128"/>
              </a:rPr>
              <a:t>Reasons are: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Instruction set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Executable file format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Dynamically linked library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System call</a:t>
            </a:r>
          </a:p>
          <a:p>
            <a:endParaRPr kumimoji="1" lang="zh-CN" altLang="en-US" dirty="0">
              <a:ea typeface="MS PGothic" charset="-128"/>
            </a:endParaRPr>
          </a:p>
        </p:txBody>
      </p:sp>
      <p:sp>
        <p:nvSpPr>
          <p:cNvPr id="94211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C569BC-E2A8-FB47-90B6-DFB6ABBD3C05}" type="slidenum">
              <a:rPr lang="en-US" altLang="zh-CN">
                <a:latin typeface="Times New Roman" charset="0"/>
              </a:rPr>
              <a:pPr/>
              <a:t>64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598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sz="2400" dirty="0">
                <a:ea typeface="MS PGothic" charset="-128"/>
              </a:rPr>
              <a:t>Dynamically linked library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77E27-C0F6-0F4A-8FCB-BCB895DDD9FB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217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ea typeface="MS PGothic" charset="-128"/>
              </a:rPr>
              <a:t>Executable file format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77E27-C0F6-0F4A-8FCB-BCB895DDD9FB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01180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0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pl-PL" altLang="zh-CN" dirty="0">
                <a:ea typeface="MS PGothic" charset="-128"/>
              </a:rPr>
              <a:t>C:\Windows\System32\</a:t>
            </a:r>
            <a:r>
              <a:rPr kumimoji="1" lang="pl-PL" altLang="zh-CN" dirty="0" err="1">
                <a:ea typeface="MS PGothic" charset="-128"/>
              </a:rPr>
              <a:t>ntoskrnl.exe</a:t>
            </a:r>
            <a:endParaRPr kumimoji="1" lang="pl-PL" altLang="zh-CN" dirty="0">
              <a:ea typeface="MS PGothic" charset="-128"/>
            </a:endParaRPr>
          </a:p>
          <a:p>
            <a:r>
              <a:rPr kumimoji="1" lang="pl-PL" altLang="zh-CN" dirty="0">
                <a:ea typeface="MS PGothic" charset="-128"/>
              </a:rPr>
              <a:t>\</a:t>
            </a:r>
            <a:r>
              <a:rPr kumimoji="1" lang="pl-PL" altLang="zh-CN" dirty="0" err="1">
                <a:ea typeface="MS PGothic" charset="-128"/>
              </a:rPr>
              <a:t>boot</a:t>
            </a:r>
            <a:r>
              <a:rPr kumimoji="1" lang="pl-PL" altLang="zh-CN" dirty="0">
                <a:ea typeface="MS PGothic" charset="-128"/>
              </a:rPr>
              <a:t>\vmlinuz-4.4.0-31-generic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pl-PL" altLang="zh-CN" dirty="0">
                <a:ea typeface="MS PGothic" charset="-128"/>
              </a:rPr>
              <a:t>\</a:t>
            </a:r>
            <a:r>
              <a:rPr kumimoji="1" lang="pl-PL" altLang="zh-CN" dirty="0" err="1">
                <a:ea typeface="MS PGothic" charset="-128"/>
              </a:rPr>
              <a:t>boot</a:t>
            </a:r>
            <a:r>
              <a:rPr kumimoji="1" lang="pl-PL" altLang="zh-CN" dirty="0">
                <a:ea typeface="MS PGothic" charset="-128"/>
              </a:rPr>
              <a:t>\vmlinuz-5.3.0-40-generic (18.04.4)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pl-PL" altLang="zh-CN" dirty="0" err="1">
                <a:ea typeface="MS PGothic" charset="-128"/>
              </a:rPr>
              <a:t>ls</a:t>
            </a:r>
            <a:r>
              <a:rPr kumimoji="1" lang="pl-PL" altLang="zh-CN" dirty="0">
                <a:ea typeface="MS PGothic" charset="-128"/>
              </a:rPr>
              <a:t> -</a:t>
            </a:r>
            <a:r>
              <a:rPr kumimoji="1" lang="pl-PL" altLang="zh-CN" dirty="0" err="1">
                <a:ea typeface="MS PGothic" charset="-128"/>
              </a:rPr>
              <a:t>lh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99331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A43310F7-9797-784A-8ED8-98F538F6CB5C}" type="slidenum">
              <a:rPr lang="en-US" altLang="zh-CN">
                <a:latin typeface="Times New Roman" charset="0"/>
              </a:rPr>
              <a:pPr/>
              <a:t>68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7570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AFABC9E-4E23-A649-AD5C-719EB9AA3A59}" type="slidenum">
              <a:rPr lang="en-US" altLang="zh-CN">
                <a:latin typeface="Times New Roman" charset="0"/>
              </a:rPr>
              <a:pPr/>
              <a:t>70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84227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4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1" lang="zh-CN" altLang="en-US">
              <a:ea typeface="MS PGothic" charset="-128"/>
            </a:endParaRPr>
          </a:p>
        </p:txBody>
      </p:sp>
      <p:sp>
        <p:nvSpPr>
          <p:cNvPr id="819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D05973C6-87D7-7049-86BA-A2927689B2A3}" type="slidenum">
              <a:rPr lang="en-US" altLang="zh-CN">
                <a:latin typeface="Times New Roman" charset="0"/>
              </a:rPr>
              <a:pPr/>
              <a:t>71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734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8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 dirty="0">
                <a:ea typeface="MS PGothic" charset="-128"/>
              </a:rPr>
              <a:t>https://www.digiproto.com/news/221.html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9219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D70BDA93-FF19-5E48-BC02-AE528F712265}" type="slidenum">
              <a:rPr lang="en-US" altLang="zh-CN">
                <a:latin typeface="Times New Roman" charset="0"/>
              </a:rPr>
              <a:pPr/>
              <a:t>6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1613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8081FEB3-6E4E-D641-8F31-2507931B1521}" type="slidenum">
              <a:rPr lang="en-US" altLang="zh-CN">
                <a:latin typeface="Times New Roman" charset="0"/>
              </a:rPr>
              <a:pPr/>
              <a:t>72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41311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777E27-C0F6-0F4A-8FCB-BCB895DDD9FB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93199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syscall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777E27-C0F6-0F4A-8FCB-BCB895DDD9FB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8102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6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b="1" dirty="0">
                <a:ea typeface="MS PGothic" charset="-128"/>
              </a:rPr>
              <a:t>#define __</a:t>
            </a:r>
            <a:r>
              <a:rPr lang="en-US" altLang="zh-CN" b="1" dirty="0" err="1">
                <a:ea typeface="MS PGothic" charset="-128"/>
              </a:rPr>
              <a:t>NR_read</a:t>
            </a:r>
            <a:r>
              <a:rPr lang="en-US" altLang="zh-CN" b="1" dirty="0">
                <a:ea typeface="MS PGothic" charset="-128"/>
              </a:rPr>
              <a:t>   3</a:t>
            </a:r>
          </a:p>
          <a:p>
            <a:endParaRPr kumimoji="1" lang="en-US" altLang="zh-CN" b="1" dirty="0">
              <a:ea typeface="MS PGothic" charset="-128"/>
            </a:endParaRPr>
          </a:p>
          <a:p>
            <a:r>
              <a:rPr kumimoji="1" lang="en-US" altLang="zh-CN" b="1" dirty="0">
                <a:ea typeface="MS PGothic" charset="-128"/>
              </a:rPr>
              <a:t>//</a:t>
            </a:r>
            <a:r>
              <a:rPr kumimoji="1" lang="zh-CN" altLang="en-US" b="1" dirty="0">
                <a:ea typeface="MS PGothic" charset="-128"/>
              </a:rPr>
              <a:t>这种实现方式是否陈旧？</a:t>
            </a:r>
          </a:p>
          <a:p>
            <a:endParaRPr kumimoji="1" lang="zh-CN" altLang="en-US" b="1" dirty="0">
              <a:ea typeface="MS PGothic" charset="-128"/>
            </a:endParaRPr>
          </a:p>
          <a:p>
            <a:r>
              <a:rPr kumimoji="1" lang="en-US" altLang="zh-CN" dirty="0" err="1">
                <a:ea typeface="MS PGothic" charset="-128"/>
              </a:rPr>
              <a:t>Syscall</a:t>
            </a:r>
            <a:r>
              <a:rPr kumimoji="1" lang="en-US" altLang="zh-CN" dirty="0">
                <a:ea typeface="MS PGothic" charset="-128"/>
              </a:rPr>
              <a:t>? </a:t>
            </a:r>
            <a:r>
              <a:rPr kumimoji="1" lang="en-US" altLang="zh-CN" dirty="0" err="1">
                <a:ea typeface="MS PGothic" charset="-128"/>
              </a:rPr>
              <a:t>Sysenter</a:t>
            </a:r>
            <a:r>
              <a:rPr kumimoji="1" lang="en-US" altLang="zh-CN" dirty="0">
                <a:ea typeface="MS PGothic" charset="-128"/>
              </a:rPr>
              <a:t>?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62467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4E42AB6-9C21-6145-BD8B-3B25FFD54580}" type="slidenum">
              <a:rPr lang="en-US" altLang="zh-CN">
                <a:latin typeface="Times New Roman" charset="0"/>
              </a:rPr>
              <a:pPr/>
              <a:t>77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509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kumimoji="1" lang="zh-CN" altLang="en-US" dirty="0">
              <a:ea typeface="MS PGothic" charset="-128"/>
            </a:endParaRPr>
          </a:p>
        </p:txBody>
      </p:sp>
      <p:sp>
        <p:nvSpPr>
          <p:cNvPr id="6656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B46FA0F-126E-0446-8399-F5790F0B48DC}" type="slidenum">
              <a:rPr lang="en-US" altLang="zh-CN">
                <a:latin typeface="Times New Roman" charset="0"/>
              </a:rPr>
              <a:pPr/>
              <a:t>78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2619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12E694E1-47D3-BB45-886E-2F7A0CBD65EB}" type="slidenum">
              <a:rPr lang="en-US" altLang="zh-CN">
                <a:latin typeface="Times New Roman" charset="0"/>
              </a:rPr>
              <a:pPr/>
              <a:t>79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486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操作系统的脉搏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77E27-C0F6-0F4A-8FCB-BCB895DDD9FB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4342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2438" tIns="46219" rIns="92438" bIns="46219" anchor="t"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1529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pc,</a:t>
            </a:r>
            <a:r>
              <a:rPr kumimoji="1" lang="en-US" altLang="zh-CN" baseline="0" dirty="0"/>
              <a:t> </a:t>
            </a:r>
            <a:r>
              <a:rPr kumimoji="1" lang="en-US" altLang="zh-CN" baseline="0" dirty="0" err="1"/>
              <a:t>sp</a:t>
            </a:r>
            <a:r>
              <a:rPr kumimoji="1" lang="en-US" altLang="zh-CN" baseline="0" dirty="0"/>
              <a:t>, </a:t>
            </a:r>
            <a:r>
              <a:rPr kumimoji="1" lang="en-US" altLang="zh-CN" baseline="0" dirty="0" err="1"/>
              <a:t>psw</a:t>
            </a:r>
            <a:endParaRPr kumimoji="1" lang="en-US" altLang="zh-CN" baseline="0" dirty="0"/>
          </a:p>
          <a:p>
            <a:endParaRPr kumimoji="1" lang="en-US" altLang="zh-CN" baseline="0" dirty="0"/>
          </a:p>
          <a:p>
            <a:r>
              <a:rPr kumimoji="1" lang="en-US" altLang="zh-CN" baseline="0" dirty="0"/>
              <a:t>Context </a:t>
            </a:r>
            <a:r>
              <a:rPr kumimoji="1" lang="zh-CN" altLang="en-US" baseline="0" dirty="0"/>
              <a:t>到第</a:t>
            </a:r>
            <a:r>
              <a:rPr kumimoji="1" lang="en-US" altLang="zh-CN" baseline="0" dirty="0"/>
              <a:t>3</a:t>
            </a:r>
            <a:r>
              <a:rPr kumimoji="1" lang="zh-CN" altLang="en-US" baseline="0" dirty="0"/>
              <a:t>章要重点讲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D49B4D-DEA5-164C-8C49-0673B669A5E2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9100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777E27-C0F6-0F4A-8FCB-BCB895DDD9FB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0192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zh-CN" altLang="zh-CN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zh-CN" altLang="zh-CN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zh-CN" altLang="zh-CN"/>
            </a:p>
          </p:txBody>
        </p:sp>
      </p:grp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2845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655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3149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12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195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40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526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214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9072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9832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35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zh-CN" altLang="zh-CN" sz="2400">
              <a:latin typeface="Times New Roman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zh-CN" altLang="zh-CN" sz="2400">
              <a:latin typeface="Times New Roman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zh-CN" altLang="zh-CN" sz="2400">
              <a:latin typeface="Times New Roman" charset="0"/>
            </a:endParaRPr>
          </a:p>
        </p:txBody>
      </p:sp>
      <p:sp>
        <p:nvSpPr>
          <p:cNvPr id="151561" name="Text Box 9"/>
          <p:cNvSpPr txBox="1">
            <a:spLocks noChangeArrowheads="1"/>
          </p:cNvSpPr>
          <p:nvPr/>
        </p:nvSpPr>
        <p:spPr bwMode="auto">
          <a:xfrm>
            <a:off x="4257675" y="6613525"/>
            <a:ext cx="4445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000" b="1">
                <a:solidFill>
                  <a:srgbClr val="006699"/>
                </a:solidFill>
                <a:latin typeface="Helvetica" charset="0"/>
              </a:rPr>
              <a:t>2.</a:t>
            </a:r>
            <a:fld id="{B963E679-DC7E-D642-A330-E08D1789EF72}" type="slidenum">
              <a:rPr lang="en-US" altLang="zh-CN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CN" sz="1000" b="1">
              <a:solidFill>
                <a:srgbClr val="006699"/>
              </a:solidFill>
              <a:latin typeface="Helvetic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#alt-download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Chapter 2:  Operating-System Structures</a:t>
            </a:r>
          </a:p>
        </p:txBody>
      </p:sp>
      <p:sp>
        <p:nvSpPr>
          <p:cNvPr id="5122" name="文本框 1"/>
          <p:cNvSpPr txBox="1">
            <a:spLocks noChangeArrowheads="1"/>
          </p:cNvSpPr>
          <p:nvPr/>
        </p:nvSpPr>
        <p:spPr bwMode="auto">
          <a:xfrm>
            <a:off x="2408237" y="4606309"/>
            <a:ext cx="43846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>
                <a:latin typeface="Verdana" charset="0"/>
              </a:rPr>
              <a:t>March, 2024</a:t>
            </a:r>
            <a:endParaRPr kumimoji="0" lang="zh-CN" altLang="en-US" sz="3600" dirty="0">
              <a:latin typeface="Verdan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063625" y="-95250"/>
            <a:ext cx="77724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>
                <a:ea typeface="MS PGothic" charset="-128"/>
              </a:rPr>
              <a:t>Interrupt Vector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63625" y="3302000"/>
          <a:ext cx="6096000" cy="63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639763"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573" marB="45573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573" marB="45573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573" marB="45573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手杖形箭头 6"/>
          <p:cNvSpPr/>
          <p:nvPr/>
        </p:nvSpPr>
        <p:spPr bwMode="auto">
          <a:xfrm>
            <a:off x="2044700" y="2768600"/>
            <a:ext cx="4178300" cy="533400"/>
          </a:xfrm>
          <a:prstGeom prst="uturnArrow">
            <a:avLst>
              <a:gd name="adj1" fmla="val 25000"/>
              <a:gd name="adj2" fmla="val 25000"/>
              <a:gd name="adj3" fmla="val 27381"/>
              <a:gd name="adj4" fmla="val 43750"/>
              <a:gd name="adj5" fmla="val 75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6607" name="文本框 7"/>
          <p:cNvSpPr txBox="1">
            <a:spLocks noChangeArrowheads="1"/>
          </p:cNvSpPr>
          <p:nvPr/>
        </p:nvSpPr>
        <p:spPr bwMode="auto">
          <a:xfrm>
            <a:off x="1181100" y="4106863"/>
            <a:ext cx="3276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Verdana" charset="0"/>
              </a:rPr>
              <a:t>Interrupt vector table</a:t>
            </a:r>
            <a:endParaRPr lang="zh-CN" altLang="en-US" dirty="0">
              <a:latin typeface="Verdana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Verdana" charset="0"/>
              </a:rPr>
              <a:t>Interrupt</a:t>
            </a:r>
            <a:r>
              <a:rPr lang="zh-CN" altLang="en-US" dirty="0">
                <a:latin typeface="Verdana" charset="0"/>
              </a:rPr>
              <a:t> </a:t>
            </a:r>
            <a:r>
              <a:rPr lang="en-US" altLang="zh-CN" dirty="0">
                <a:latin typeface="Verdana" charset="0"/>
              </a:rPr>
              <a:t>descriptor</a:t>
            </a:r>
            <a:r>
              <a:rPr lang="zh-CN" altLang="en-US" dirty="0">
                <a:latin typeface="Verdana" charset="0"/>
              </a:rPr>
              <a:t> </a:t>
            </a:r>
            <a:r>
              <a:rPr lang="en-US" altLang="zh-CN" dirty="0">
                <a:latin typeface="Verdana" charset="0"/>
              </a:rPr>
              <a:t>table</a:t>
            </a:r>
            <a:endParaRPr lang="zh-CN" altLang="en-US" dirty="0">
              <a:latin typeface="Verdana" charset="0"/>
            </a:endParaRPr>
          </a:p>
        </p:txBody>
      </p:sp>
      <p:sp>
        <p:nvSpPr>
          <p:cNvPr id="66608" name="文本框 8"/>
          <p:cNvSpPr txBox="1">
            <a:spLocks noChangeArrowheads="1"/>
          </p:cNvSpPr>
          <p:nvPr/>
        </p:nvSpPr>
        <p:spPr bwMode="auto">
          <a:xfrm>
            <a:off x="5715000" y="4057650"/>
            <a:ext cx="3121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Interrupt service routine</a:t>
            </a:r>
            <a:endParaRPr lang="zh-CN" altLang="en-US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760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63625" y="-95250"/>
            <a:ext cx="7772400" cy="8445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Interrupt Processing</a:t>
            </a:r>
          </a:p>
        </p:txBody>
      </p:sp>
      <p:pic>
        <p:nvPicPr>
          <p:cNvPr id="64514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37" y="1048084"/>
            <a:ext cx="824071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600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793" y="908050"/>
            <a:ext cx="5326063" cy="566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063625" y="-95250"/>
            <a:ext cx="77724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>
                <a:ea typeface="MS PGothic" charset="-128"/>
              </a:rPr>
              <a:t>Context Save</a:t>
            </a:r>
          </a:p>
        </p:txBody>
      </p:sp>
    </p:spTree>
    <p:extLst>
      <p:ext uri="{BB962C8B-B14F-4D97-AF65-F5344CB8AC3E}">
        <p14:creationId xmlns:p14="http://schemas.microsoft.com/office/powerpoint/2010/main" val="3416471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85BFE8-F440-40F5-A073-01893BEC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31" y="3010255"/>
            <a:ext cx="8229600" cy="576262"/>
          </a:xfrm>
        </p:spPr>
        <p:txBody>
          <a:bodyPr/>
          <a:lstStyle/>
          <a:p>
            <a:r>
              <a:rPr lang="en-US" altLang="zh-CN" dirty="0"/>
              <a:t>Timer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647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069975" y="166688"/>
            <a:ext cx="76168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>
                <a:ea typeface="MS PGothic" charset="-128"/>
              </a:rPr>
              <a:t>Time/Timer</a:t>
            </a:r>
            <a:endParaRPr lang="zh-CN" altLang="en-US" kern="0" dirty="0">
              <a:ea typeface="MS PGothic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41363" y="398464"/>
            <a:ext cx="7832725" cy="504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457200" lvl="1" indent="0">
              <a:lnSpc>
                <a:spcPct val="90000"/>
              </a:lnSpc>
              <a:buFont typeface="Monotype Sorts" charset="2"/>
              <a:buNone/>
              <a:defRPr/>
            </a:pPr>
            <a:endParaRPr lang="en-US" altLang="zh-CN" sz="3200" kern="0" dirty="0">
              <a:ea typeface="MS PGothic" charset="-128"/>
            </a:endParaRPr>
          </a:p>
          <a:p>
            <a:pPr>
              <a:lnSpc>
                <a:spcPct val="90000"/>
              </a:lnSpc>
              <a:defRPr/>
            </a:pPr>
            <a:r>
              <a:rPr lang="it-IT" altLang="zh-CN" sz="2800" kern="0" dirty="0">
                <a:ea typeface="MS PGothic" charset="-128"/>
                <a:sym typeface="Wingdings 3" charset="2"/>
              </a:rPr>
              <a:t>Timer interrupt</a:t>
            </a:r>
          </a:p>
          <a:p>
            <a:pPr lvl="1">
              <a:lnSpc>
                <a:spcPct val="90000"/>
              </a:lnSpc>
              <a:defRPr/>
            </a:pPr>
            <a:r>
              <a:rPr lang="it-IT" altLang="zh-CN" sz="2800" kern="0" dirty="0">
                <a:solidFill>
                  <a:srgbClr val="00B0F0"/>
                </a:solidFill>
                <a:ea typeface="MS PGothic" charset="-128"/>
                <a:sym typeface="Wingdings 3" charset="2"/>
              </a:rPr>
              <a:t>HZ</a:t>
            </a:r>
          </a:p>
          <a:p>
            <a:pPr lvl="1">
              <a:lnSpc>
                <a:spcPct val="90000"/>
              </a:lnSpc>
              <a:defRPr/>
            </a:pPr>
            <a:r>
              <a:rPr lang="it-IT" altLang="zh-CN" sz="2800" kern="0" dirty="0" err="1">
                <a:solidFill>
                  <a:srgbClr val="00B0F0"/>
                </a:solidFill>
                <a:ea typeface="MS PGothic" charset="-128"/>
                <a:sym typeface="Wingdings 3" charset="2"/>
              </a:rPr>
              <a:t>jiffies</a:t>
            </a:r>
            <a:r>
              <a:rPr lang="it-IT" altLang="zh-CN" sz="2800" kern="0" dirty="0">
                <a:solidFill>
                  <a:srgbClr val="00B0F0"/>
                </a:solidFill>
                <a:ea typeface="MS PGothic" charset="-128"/>
                <a:sym typeface="Wingdings 3" charset="2"/>
              </a:rPr>
              <a:t>: </a:t>
            </a:r>
            <a:r>
              <a:rPr lang="it-IT" altLang="zh-CN" sz="2800" kern="0" dirty="0" err="1">
                <a:solidFill>
                  <a:srgbClr val="00B0F0"/>
                </a:solidFill>
                <a:ea typeface="MS PGothic" charset="-128"/>
                <a:sym typeface="Wingdings 3" charset="2"/>
              </a:rPr>
              <a:t>number</a:t>
            </a:r>
            <a:r>
              <a:rPr lang="it-IT" altLang="zh-CN" sz="2800" kern="0" dirty="0">
                <a:solidFill>
                  <a:srgbClr val="00B0F0"/>
                </a:solidFill>
                <a:ea typeface="MS PGothic" charset="-128"/>
                <a:sym typeface="Wingdings 3" charset="2"/>
              </a:rPr>
              <a:t> of timer interrupts from </a:t>
            </a:r>
            <a:r>
              <a:rPr lang="it-IT" altLang="zh-CN" sz="2800" kern="0" dirty="0" err="1">
                <a:solidFill>
                  <a:srgbClr val="00B0F0"/>
                </a:solidFill>
                <a:ea typeface="MS PGothic" charset="-128"/>
                <a:sym typeface="Wingdings 3" charset="2"/>
              </a:rPr>
              <a:t>boot</a:t>
            </a:r>
            <a:endParaRPr lang="it-IT" altLang="zh-CN" sz="2800" kern="0" dirty="0">
              <a:solidFill>
                <a:srgbClr val="00B0F0"/>
              </a:solidFill>
              <a:ea typeface="MS PGothic" charset="-128"/>
              <a:sym typeface="Wingdings 3" charset="2"/>
            </a:endParaRPr>
          </a:p>
          <a:p>
            <a:pPr marL="0" indent="0">
              <a:lnSpc>
                <a:spcPct val="90000"/>
              </a:lnSpc>
              <a:buFont typeface="Monotype Sorts" charset="2"/>
              <a:buNone/>
              <a:defRPr/>
            </a:pPr>
            <a:endParaRPr lang="it-IT" altLang="zh-CN" b="1" kern="0" dirty="0">
              <a:solidFill>
                <a:srgbClr val="3366FF"/>
              </a:solidFill>
              <a:ea typeface="MS PGothic" charset="-128"/>
              <a:sym typeface="Wingdings 3" charset="2"/>
            </a:endParaRPr>
          </a:p>
          <a:p>
            <a:pPr marL="0" indent="0">
              <a:lnSpc>
                <a:spcPct val="90000"/>
              </a:lnSpc>
              <a:buFont typeface="Monotype Sorts" charset="2"/>
              <a:buNone/>
              <a:defRPr/>
            </a:pPr>
            <a:endParaRPr lang="it-IT" altLang="zh-CN" b="1" kern="0" dirty="0">
              <a:solidFill>
                <a:srgbClr val="3366FF"/>
              </a:solidFill>
              <a:ea typeface="MS PGothic" charset="-128"/>
              <a:sym typeface="Wingdings 3" charset="2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CN" dirty="0"/>
              <a:t>CMOS: RTC (real time clock)</a:t>
            </a:r>
            <a:endParaRPr lang="zh-CN" altLang="en-US" dirty="0"/>
          </a:p>
          <a:p>
            <a:pPr>
              <a:lnSpc>
                <a:spcPct val="90000"/>
              </a:lnSpc>
              <a:defRPr/>
            </a:pPr>
            <a:r>
              <a:rPr lang="en-US" altLang="zh-CN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： </a:t>
            </a:r>
            <a:r>
              <a:rPr lang="en-US" altLang="zh-CN" dirty="0"/>
              <a:t>the number of </a:t>
            </a:r>
            <a:r>
              <a:rPr lang="en-US" altLang="zh-CN" b="1" dirty="0">
                <a:solidFill>
                  <a:srgbClr val="FF0000"/>
                </a:solidFill>
              </a:rPr>
              <a:t>seconds</a:t>
            </a:r>
            <a:r>
              <a:rPr lang="en-US" altLang="zh-CN" dirty="0"/>
              <a:t> that have elapsed since 00:00:00 January 1</a:t>
            </a:r>
            <a:r>
              <a:rPr lang="en-US" altLang="zh-CN" baseline="30000" dirty="0"/>
              <a:t>st</a:t>
            </a:r>
            <a:r>
              <a:rPr lang="en-US" altLang="zh-CN" dirty="0"/>
              <a:t>, 1970</a:t>
            </a:r>
            <a:endParaRPr lang="zh-CN" altLang="en-US" dirty="0"/>
          </a:p>
          <a:p>
            <a:pPr>
              <a:lnSpc>
                <a:spcPct val="90000"/>
              </a:lnSpc>
              <a:defRPr/>
            </a:pPr>
            <a:endParaRPr lang="zh-CN" altLang="en-US" dirty="0"/>
          </a:p>
          <a:p>
            <a:pPr>
              <a:lnSpc>
                <a:spcPct val="90000"/>
              </a:lnSpc>
              <a:defRPr/>
            </a:pPr>
            <a:endParaRPr lang="zh-CN" altLang="en-US" dirty="0"/>
          </a:p>
          <a:p>
            <a:pPr>
              <a:lnSpc>
                <a:spcPct val="90000"/>
              </a:lnSpc>
              <a:defRPr/>
            </a:pPr>
            <a:endParaRPr lang="zh-CN" altLang="en-US" dirty="0"/>
          </a:p>
          <a:p>
            <a:pPr>
              <a:lnSpc>
                <a:spcPct val="90000"/>
              </a:lnSpc>
              <a:defRPr/>
            </a:pPr>
            <a:endParaRPr lang="zh-CN" altLang="en-US" dirty="0"/>
          </a:p>
          <a:p>
            <a:pPr>
              <a:lnSpc>
                <a:spcPct val="90000"/>
              </a:lnSpc>
              <a:defRPr/>
            </a:pPr>
            <a:endParaRPr lang="en-US" altLang="zh-CN" b="1" kern="0" dirty="0">
              <a:solidFill>
                <a:srgbClr val="3366FF"/>
              </a:solidFill>
              <a:ea typeface="MS PGothic" charset="-128"/>
              <a:sym typeface="Wingdings 3" charset="2"/>
            </a:endParaRPr>
          </a:p>
        </p:txBody>
      </p:sp>
      <p:pic>
        <p:nvPicPr>
          <p:cNvPr id="1536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4241800"/>
            <a:ext cx="8972550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D9EC1A4-8E11-4FC9-B376-D5B552BE43B8}"/>
              </a:ext>
            </a:extLst>
          </p:cNvPr>
          <p:cNvSpPr txBox="1"/>
          <p:nvPr/>
        </p:nvSpPr>
        <p:spPr>
          <a:xfrm>
            <a:off x="2333846" y="5758933"/>
            <a:ext cx="499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Time setting of your mobile phone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917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069975" y="166688"/>
            <a:ext cx="76168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>
                <a:ea typeface="MS PGothic" charset="-128"/>
              </a:rPr>
              <a:t>Unix Time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361788" y="3741954"/>
            <a:ext cx="31918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2019.03.04: </a:t>
            </a:r>
            <a:r>
              <a:rPr kumimoji="1" lang="is-IS" altLang="zh-CN" dirty="0"/>
              <a:t>1551640580</a:t>
            </a:r>
            <a:endParaRPr kumimoji="1" lang="en-US" altLang="zh-CN" dirty="0"/>
          </a:p>
          <a:p>
            <a:r>
              <a:rPr lang="en-US" altLang="zh-CN" dirty="0"/>
              <a:t>2020.03.04:</a:t>
            </a:r>
            <a:r>
              <a:rPr lang="zh-CN" altLang="en-US" dirty="0"/>
              <a:t> </a:t>
            </a:r>
            <a:r>
              <a:rPr lang="en-US" altLang="zh-CN" dirty="0"/>
              <a:t>1583317788</a:t>
            </a:r>
          </a:p>
          <a:p>
            <a:r>
              <a:rPr kumimoji="1" lang="en-US" altLang="zh-CN" dirty="0"/>
              <a:t>2021.03.08:</a:t>
            </a:r>
            <a:r>
              <a:rPr kumimoji="1" lang="zh-CN" altLang="en-US" dirty="0"/>
              <a:t> </a:t>
            </a:r>
            <a:r>
              <a:rPr kumimoji="1" lang="cs-CZ" altLang="zh-CN" dirty="0"/>
              <a:t>1615198954</a:t>
            </a:r>
          </a:p>
          <a:p>
            <a:r>
              <a:rPr kumimoji="1" lang="cs-CZ" altLang="zh-CN" dirty="0"/>
              <a:t>202</a:t>
            </a:r>
            <a:r>
              <a:rPr kumimoji="1" lang="en-US" altLang="zh-CN" dirty="0"/>
              <a:t>2</a:t>
            </a:r>
            <a:r>
              <a:rPr kumimoji="1" lang="cs-CZ" altLang="zh-CN" dirty="0"/>
              <a:t>.03.07: </a:t>
            </a:r>
            <a:r>
              <a:rPr kumimoji="1" lang="is-IS" altLang="zh-CN" dirty="0"/>
              <a:t>1646624552</a:t>
            </a:r>
          </a:p>
          <a:p>
            <a:r>
              <a:rPr kumimoji="1" lang="is-IS" altLang="zh-CN" dirty="0"/>
              <a:t>2023.03.06: 1678110083</a:t>
            </a:r>
          </a:p>
          <a:p>
            <a:r>
              <a:rPr kumimoji="1" lang="is-IS" altLang="zh-CN" dirty="0"/>
              <a:t>2024.03.05: </a:t>
            </a:r>
            <a:r>
              <a:rPr lang="en-US" altLang="zh-CN" dirty="0"/>
              <a:t>1709608168</a:t>
            </a:r>
            <a:endParaRPr kumimoji="1" lang="is-IS" altLang="zh-CN" dirty="0"/>
          </a:p>
          <a:p>
            <a:r>
              <a:rPr kumimoji="1" lang="en-US" altLang="zh-CN" dirty="0"/>
              <a:t>…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</a:t>
            </a:r>
            <a:endParaRPr kumimoji="1" lang="is-IS" altLang="zh-CN" dirty="0"/>
          </a:p>
          <a:p>
            <a:endParaRPr kumimoji="1" lang="is-I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41750E-1F87-4926-BC61-BFA12E30E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001"/>
          <a:stretch/>
        </p:blipFill>
        <p:spPr>
          <a:xfrm>
            <a:off x="618588" y="1501533"/>
            <a:ext cx="8125688" cy="6417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A28119B-1BAF-4451-872B-5CABAAFB50CF}"/>
              </a:ext>
            </a:extLst>
          </p:cNvPr>
          <p:cNvSpPr txBox="1"/>
          <p:nvPr/>
        </p:nvSpPr>
        <p:spPr>
          <a:xfrm>
            <a:off x="3361788" y="3087487"/>
            <a:ext cx="458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https://unixtime.org/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677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069975" y="166688"/>
            <a:ext cx="76168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>
                <a:ea typeface="MS PGothic" charset="-128"/>
              </a:rPr>
              <a:t>The Year 2038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093A18-A210-411E-81DE-F48ADA884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63" y="1267010"/>
            <a:ext cx="4694327" cy="19935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F8A279-76D3-41F3-A001-8770B9C3A8DA}"/>
              </a:ext>
            </a:extLst>
          </p:cNvPr>
          <p:cNvSpPr txBox="1"/>
          <p:nvPr/>
        </p:nvSpPr>
        <p:spPr>
          <a:xfrm>
            <a:off x="422056" y="949929"/>
            <a:ext cx="296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32bit signed integer</a:t>
            </a:r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2B71E8-C8DE-457C-8E04-15A1AADD8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647" y="3891479"/>
            <a:ext cx="6836732" cy="222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9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069975" y="166688"/>
            <a:ext cx="76168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>
                <a:ea typeface="MS PGothic" charset="-128"/>
              </a:rPr>
              <a:t>Summary of Interrupt</a:t>
            </a:r>
            <a:endParaRPr lang="zh-CN" altLang="en-US" kern="0" dirty="0">
              <a:ea typeface="MS PGothic" charset="-128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827088" y="835025"/>
            <a:ext cx="7832725" cy="546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457200" lvl="1" indent="0">
              <a:lnSpc>
                <a:spcPct val="90000"/>
              </a:lnSpc>
              <a:buFont typeface="Monotype Sorts" charset="2"/>
              <a:buNone/>
              <a:defRPr/>
            </a:pPr>
            <a:endParaRPr lang="en-US" altLang="zh-CN" sz="800" kern="0" dirty="0">
              <a:ea typeface="MS PGothic" charset="-128"/>
            </a:endParaRPr>
          </a:p>
          <a:p>
            <a:pPr algn="just">
              <a:lnSpc>
                <a:spcPct val="90000"/>
              </a:lnSpc>
              <a:defRPr/>
            </a:pPr>
            <a:r>
              <a:rPr lang="en-US" altLang="zh-CN" sz="2800" dirty="0"/>
              <a:t>The fundamental axiom here is that at any given moment, </a:t>
            </a:r>
            <a:r>
              <a:rPr lang="en-US" altLang="zh-CN" sz="2800" b="1" dirty="0">
                <a:solidFill>
                  <a:srgbClr val="FF0000"/>
                </a:solidFill>
              </a:rPr>
              <a:t>exactly one task </a:t>
            </a:r>
            <a:r>
              <a:rPr lang="en-US" altLang="zh-CN" sz="2800" dirty="0"/>
              <a:t>is active on a </a:t>
            </a:r>
            <a:r>
              <a:rPr lang="en-US" altLang="zh-CN" sz="2800" dirty="0">
                <a:solidFill>
                  <a:srgbClr val="00B0F0"/>
                </a:solidFill>
              </a:rPr>
              <a:t>(single-core) </a:t>
            </a:r>
            <a:r>
              <a:rPr lang="en-US" altLang="zh-CN" sz="2800" dirty="0"/>
              <a:t>CPU. Not two or more. Never zero, either. </a:t>
            </a:r>
            <a:r>
              <a:rPr lang="en-US" altLang="zh-CN" sz="2800" b="1" dirty="0">
                <a:solidFill>
                  <a:srgbClr val="FF0000"/>
                </a:solidFill>
              </a:rPr>
              <a:t>One. Always</a:t>
            </a:r>
            <a:r>
              <a:rPr lang="en-US" altLang="zh-CN" sz="2800" dirty="0">
                <a:solidFill>
                  <a:srgbClr val="FF0000"/>
                </a:solidFill>
              </a:rPr>
              <a:t>.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zh-CN" altLang="en-US" sz="2800" dirty="0"/>
          </a:p>
          <a:p>
            <a:pPr>
              <a:lnSpc>
                <a:spcPct val="90000"/>
              </a:lnSpc>
              <a:defRPr/>
            </a:pPr>
            <a:r>
              <a:rPr lang="en-US" altLang="zh-CN" sz="2800" dirty="0"/>
              <a:t>Cited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https://manybutfinite.com/post/when-does-your-os-run/</a:t>
            </a:r>
            <a:endParaRPr lang="zh-CN" altLang="en-US" dirty="0">
              <a:solidFill>
                <a:srgbClr val="00B050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zh-CN" altLang="en-US" dirty="0">
              <a:solidFill>
                <a:srgbClr val="00B050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zh-CN" altLang="en-US" dirty="0">
              <a:solidFill>
                <a:srgbClr val="00B050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zh-CN" altLang="en-US" sz="2800" dirty="0">
              <a:solidFill>
                <a:srgbClr val="00B050"/>
              </a:solidFill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CN" sz="2800" dirty="0"/>
              <a:t>That's where </a:t>
            </a:r>
            <a:r>
              <a:rPr lang="en-US" altLang="zh-CN" sz="2800" b="1" dirty="0"/>
              <a:t>interrupts</a:t>
            </a:r>
            <a:r>
              <a:rPr lang="en-US" altLang="zh-CN" sz="2800" dirty="0"/>
              <a:t> come in.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05814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00350" y="2714625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0070C0"/>
                </a:solidFill>
              </a:rPr>
              <a:t>The</a:t>
            </a:r>
            <a:r>
              <a:rPr kumimoji="1" lang="zh-CN" altLang="en-US" sz="3200" dirty="0">
                <a:solidFill>
                  <a:srgbClr val="0070C0"/>
                </a:solidFill>
              </a:rPr>
              <a:t> </a:t>
            </a:r>
            <a:r>
              <a:rPr kumimoji="1" lang="en-US" altLang="zh-CN" sz="3200" dirty="0">
                <a:solidFill>
                  <a:srgbClr val="0070C0"/>
                </a:solidFill>
              </a:rPr>
              <a:t>Boot</a:t>
            </a:r>
            <a:r>
              <a:rPr kumimoji="1" lang="zh-CN" altLang="en-US" sz="3200" dirty="0">
                <a:solidFill>
                  <a:srgbClr val="0070C0"/>
                </a:solidFill>
              </a:rPr>
              <a:t> </a:t>
            </a:r>
            <a:r>
              <a:rPr kumimoji="1" lang="en-US" altLang="zh-CN" sz="3200" dirty="0">
                <a:solidFill>
                  <a:srgbClr val="0070C0"/>
                </a:solidFill>
              </a:rPr>
              <a:t>Process</a:t>
            </a:r>
            <a:endParaRPr kumimoji="1" lang="zh-CN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57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System Boot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2662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ea typeface="MS PGothic" charset="-128"/>
              </a:rPr>
              <a:t>BIOS (Basic Input-Output System)</a:t>
            </a:r>
            <a:endParaRPr lang="zh-CN" altLang="en-US" sz="2800" dirty="0">
              <a:ea typeface="MS PGothic" charset="-128"/>
            </a:endParaRPr>
          </a:p>
          <a:p>
            <a:pPr lvl="1"/>
            <a:r>
              <a:rPr lang="en-US" altLang="zh-CN" sz="2400" dirty="0">
                <a:solidFill>
                  <a:srgbClr val="00B0F0"/>
                </a:solidFill>
                <a:ea typeface="MS PGothic" charset="-128"/>
              </a:rPr>
              <a:t>UEFI (</a:t>
            </a:r>
            <a:r>
              <a:rPr lang="en-US" altLang="zh-CN" sz="2400" dirty="0"/>
              <a:t>Unified Extensible Firmware Interface</a:t>
            </a:r>
            <a:r>
              <a:rPr lang="en-US" altLang="zh-CN" sz="2400" dirty="0">
                <a:solidFill>
                  <a:srgbClr val="00B0F0"/>
                </a:solidFill>
                <a:ea typeface="MS PGothic" charset="-128"/>
              </a:rPr>
              <a:t>)</a:t>
            </a:r>
          </a:p>
          <a:p>
            <a:r>
              <a:rPr lang="en-US" altLang="zh-CN" sz="2800" dirty="0">
                <a:ea typeface="MS PGothic" charset="-128"/>
              </a:rPr>
              <a:t>POST (power-on self-test)</a:t>
            </a:r>
          </a:p>
          <a:p>
            <a:r>
              <a:rPr lang="en-US" altLang="zh-CN" sz="2800" dirty="0">
                <a:ea typeface="MS PGothic" charset="-128"/>
              </a:rPr>
              <a:t>First sector: MBR (master boot recorder), partition table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For </a:t>
            </a:r>
            <a:r>
              <a:rPr lang="en-US" altLang="zh-CN" sz="2800" dirty="0" err="1">
                <a:ea typeface="MS PGothic" charset="-128"/>
              </a:rPr>
              <a:t>linux</a:t>
            </a:r>
            <a:r>
              <a:rPr lang="en-US" altLang="zh-CN" sz="2800" dirty="0">
                <a:ea typeface="MS PGothic" charset="-128"/>
              </a:rPr>
              <a:t>: Grub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>
          <a:xfrm>
            <a:off x="863600" y="127000"/>
            <a:ext cx="8553450" cy="576263"/>
          </a:xfrm>
        </p:spPr>
        <p:txBody>
          <a:bodyPr/>
          <a:lstStyle/>
          <a:p>
            <a:pPr eaLnBrk="1" hangingPunct="1"/>
            <a:r>
              <a:rPr lang="en-US" altLang="zh-CN" sz="3000">
                <a:ea typeface="MS PGothic" charset="-128"/>
              </a:rPr>
              <a:t>Chapter 2:  Operating-System Structures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4075" y="1138238"/>
            <a:ext cx="8229600" cy="4530725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Interrupt</a:t>
            </a:r>
          </a:p>
          <a:p>
            <a:pPr lvl="1"/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timer</a:t>
            </a:r>
          </a:p>
          <a:p>
            <a:r>
              <a:rPr lang="en-US" altLang="zh-CN" sz="2800" dirty="0">
                <a:ea typeface="MS PGothic" charset="-128"/>
              </a:rPr>
              <a:t>System Boot</a:t>
            </a:r>
          </a:p>
          <a:p>
            <a:pPr lvl="1"/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User mode vs. kernel mode</a:t>
            </a:r>
            <a:endParaRPr lang="en-US" altLang="zh-CN" sz="24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System Services</a:t>
            </a:r>
            <a:endParaRPr lang="zh-CN" altLang="en-US" sz="2800" dirty="0">
              <a:ea typeface="MS PGothic" charset="-128"/>
            </a:endParaRPr>
          </a:p>
          <a:p>
            <a:pPr lvl="1"/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System Call</a:t>
            </a:r>
          </a:p>
          <a:p>
            <a:r>
              <a:rPr lang="en-US" altLang="zh-CN" sz="2800" dirty="0">
                <a:ea typeface="MS PGothic" charset="-128"/>
              </a:rPr>
              <a:t>OS Structure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Micro-kernel</a:t>
            </a:r>
            <a:endParaRPr lang="zh-CN" altLang="en-US" sz="2400" dirty="0">
              <a:ea typeface="MS PGothic" charset="-128"/>
            </a:endParaRPr>
          </a:p>
          <a:p>
            <a:endParaRPr lang="zh-CN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6275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Motherboard Chipset</a:t>
            </a:r>
            <a:endParaRPr kumimoji="1" lang="zh-CN" altLang="en-US" dirty="0">
              <a:ea typeface="MS PGothic" charset="-128"/>
            </a:endParaRPr>
          </a:p>
        </p:txBody>
      </p:sp>
      <p:pic>
        <p:nvPicPr>
          <p:cNvPr id="24578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63613"/>
            <a:ext cx="7731587" cy="5417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文本框 3"/>
          <p:cNvSpPr txBox="1">
            <a:spLocks noChangeArrowheads="1"/>
          </p:cNvSpPr>
          <p:nvPr/>
        </p:nvSpPr>
        <p:spPr bwMode="auto">
          <a:xfrm>
            <a:off x="5800725" y="963613"/>
            <a:ext cx="544353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Verdana" charset="0"/>
              </a:rPr>
              <a:t>Pictures: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B050"/>
                </a:solidFill>
                <a:latin typeface="Verdana" charset="0"/>
              </a:rPr>
              <a:t>http://duartes.org/gustavo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B050"/>
                </a:solidFill>
                <a:latin typeface="Verdana" charset="0"/>
              </a:rPr>
              <a:t>/blog/archives/</a:t>
            </a:r>
            <a:endParaRPr lang="zh-CN" altLang="en-US" sz="1600" dirty="0">
              <a:solidFill>
                <a:srgbClr val="00B050"/>
              </a:solidFill>
              <a:latin typeface="Verdana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076870" y="4843707"/>
            <a:ext cx="2361274" cy="57272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131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MBR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Structure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2867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14" y="1693863"/>
            <a:ext cx="8826623" cy="343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文本框 1"/>
          <p:cNvSpPr txBox="1">
            <a:spLocks noChangeArrowheads="1"/>
          </p:cNvSpPr>
          <p:nvPr/>
        </p:nvSpPr>
        <p:spPr bwMode="auto">
          <a:xfrm>
            <a:off x="1000126" y="5642770"/>
            <a:ext cx="544353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Verdana" charset="0"/>
              </a:rPr>
              <a:t>Pictures: </a:t>
            </a:r>
            <a:r>
              <a:rPr lang="en-US" altLang="zh-CN" sz="1600" dirty="0">
                <a:solidFill>
                  <a:srgbClr val="00B050"/>
                </a:solidFill>
                <a:latin typeface="Verdana" charset="0"/>
              </a:rPr>
              <a:t>http://</a:t>
            </a:r>
            <a:r>
              <a:rPr lang="en-US" altLang="zh-CN" sz="1600" dirty="0" err="1">
                <a:solidFill>
                  <a:srgbClr val="00B050"/>
                </a:solidFill>
                <a:latin typeface="Verdana" charset="0"/>
              </a:rPr>
              <a:t>duartes.org</a:t>
            </a:r>
            <a:r>
              <a:rPr lang="en-US" altLang="zh-CN" sz="1600" dirty="0">
                <a:solidFill>
                  <a:srgbClr val="00B050"/>
                </a:solidFill>
                <a:latin typeface="Verdana" charset="0"/>
              </a:rPr>
              <a:t>/</a:t>
            </a:r>
            <a:r>
              <a:rPr lang="en-US" altLang="zh-CN" sz="1600" dirty="0" err="1">
                <a:solidFill>
                  <a:srgbClr val="00B050"/>
                </a:solidFill>
                <a:latin typeface="Verdana" charset="0"/>
              </a:rPr>
              <a:t>gustavo</a:t>
            </a:r>
            <a:r>
              <a:rPr lang="en-US" altLang="zh-CN" sz="1600" dirty="0">
                <a:solidFill>
                  <a:srgbClr val="00B050"/>
                </a:solidFill>
                <a:latin typeface="Verdana" charset="0"/>
              </a:rPr>
              <a:t>/blog/archives/</a:t>
            </a:r>
            <a:endParaRPr lang="zh-CN" altLang="en-US" sz="1600" dirty="0">
              <a:solidFill>
                <a:srgbClr val="00B050"/>
              </a:solidFill>
              <a:latin typeface="Verdana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314950" y="4157663"/>
            <a:ext cx="1357313" cy="11715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B55E87-8AA1-4F34-B56C-6C02BC2E9BA0}"/>
              </a:ext>
            </a:extLst>
          </p:cNvPr>
          <p:cNvSpPr/>
          <p:nvPr/>
        </p:nvSpPr>
        <p:spPr bwMode="auto">
          <a:xfrm>
            <a:off x="1274341" y="4153634"/>
            <a:ext cx="1357313" cy="11715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179513" y="198438"/>
            <a:ext cx="779145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>
                <a:ea typeface="MS PGothic" charset="-128"/>
              </a:rPr>
              <a:t>Boot</a:t>
            </a:r>
            <a:r>
              <a:rPr lang="zh-CN" altLang="en-US" kern="0" dirty="0">
                <a:ea typeface="MS PGothic" charset="-128"/>
              </a:rPr>
              <a:t> </a:t>
            </a:r>
            <a:r>
              <a:rPr lang="en-US" altLang="zh-CN" kern="0" dirty="0">
                <a:ea typeface="MS PGothic" charset="-128"/>
              </a:rPr>
              <a:t>Process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49325" y="1106488"/>
            <a:ext cx="7437438" cy="522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CN" sz="2800" kern="0" dirty="0">
                <a:ea typeface="MS PGothic" charset="-128"/>
              </a:rPr>
              <a:t>Control of CPU</a:t>
            </a:r>
          </a:p>
          <a:p>
            <a:pPr>
              <a:lnSpc>
                <a:spcPct val="90000"/>
              </a:lnSpc>
              <a:defRPr/>
            </a:pPr>
            <a:endParaRPr lang="en-US" altLang="zh-CN" sz="2800" kern="0" dirty="0">
              <a:ea typeface="MS PGothic" charset="-128"/>
            </a:endParaRPr>
          </a:p>
          <a:p>
            <a:pPr>
              <a:lnSpc>
                <a:spcPct val="90000"/>
              </a:lnSpc>
              <a:defRPr/>
            </a:pPr>
            <a:endParaRPr lang="en-US" altLang="zh-CN" sz="2800" kern="0" dirty="0">
              <a:ea typeface="MS PGothic" charset="-128"/>
            </a:endParaRPr>
          </a:p>
        </p:txBody>
      </p:sp>
      <p:pic>
        <p:nvPicPr>
          <p:cNvPr id="46083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2263775"/>
            <a:ext cx="889635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887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5787" y="3221038"/>
            <a:ext cx="8229600" cy="576262"/>
          </a:xfrm>
        </p:spPr>
        <p:txBody>
          <a:bodyPr/>
          <a:lstStyle/>
          <a:p>
            <a:r>
              <a:rPr kumimoji="1" lang="en-US" altLang="zh-CN" dirty="0"/>
              <a:t>User vs Kernel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382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179513" y="198438"/>
            <a:ext cx="779145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>
                <a:ea typeface="MS PGothic" charset="-128"/>
              </a:rPr>
              <a:t>Protected</a:t>
            </a:r>
            <a:r>
              <a:rPr lang="zh-CN" altLang="en-US" kern="0" dirty="0">
                <a:ea typeface="MS PGothic" charset="-128"/>
              </a:rPr>
              <a:t> </a:t>
            </a:r>
            <a:r>
              <a:rPr lang="en-US" altLang="zh-CN" kern="0" dirty="0">
                <a:ea typeface="MS PGothic" charset="-128"/>
              </a:rPr>
              <a:t>Mode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49325" y="1106488"/>
            <a:ext cx="7437438" cy="522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CN" sz="2800" kern="0" dirty="0">
                <a:ea typeface="MS PGothic" charset="-128"/>
              </a:rPr>
              <a:t>Control of CPU</a:t>
            </a:r>
          </a:p>
          <a:p>
            <a:pPr>
              <a:lnSpc>
                <a:spcPct val="90000"/>
              </a:lnSpc>
              <a:defRPr/>
            </a:pPr>
            <a:endParaRPr lang="en-US" altLang="zh-CN" sz="2800" kern="0" dirty="0">
              <a:ea typeface="MS PGothic" charset="-128"/>
            </a:endParaRPr>
          </a:p>
          <a:p>
            <a:pPr>
              <a:lnSpc>
                <a:spcPct val="90000"/>
              </a:lnSpc>
              <a:defRPr/>
            </a:pPr>
            <a:endParaRPr lang="en-US" altLang="zh-CN" sz="2800" kern="0" dirty="0">
              <a:ea typeface="MS PGothic" charset="-128"/>
            </a:endParaRPr>
          </a:p>
        </p:txBody>
      </p:sp>
      <p:pic>
        <p:nvPicPr>
          <p:cNvPr id="46083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2263775"/>
            <a:ext cx="889635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线连接符 4"/>
          <p:cNvCxnSpPr>
            <a:cxnSpLocks/>
          </p:cNvCxnSpPr>
          <p:nvPr/>
        </p:nvCxnSpPr>
        <p:spPr bwMode="auto">
          <a:xfrm flipH="1">
            <a:off x="6200774" y="1106488"/>
            <a:ext cx="1" cy="53256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文本框 9"/>
          <p:cNvSpPr txBox="1"/>
          <p:nvPr/>
        </p:nvSpPr>
        <p:spPr>
          <a:xfrm>
            <a:off x="4014788" y="1771650"/>
            <a:ext cx="121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rgbClr val="FF0000"/>
                </a:solidFill>
              </a:rPr>
              <a:t>real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81888" y="1751568"/>
            <a:ext cx="148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protected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3C2BDE-BE0E-4C3D-A956-8408EBBF8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546" y="4724336"/>
            <a:ext cx="5589754" cy="1466977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179513" y="198438"/>
            <a:ext cx="779145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>
                <a:ea typeface="MS PGothic" charset="-128"/>
              </a:rPr>
              <a:t>CPU Protection Ring</a:t>
            </a:r>
          </a:p>
        </p:txBody>
      </p:sp>
      <p:pic>
        <p:nvPicPr>
          <p:cNvPr id="4403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965200"/>
            <a:ext cx="8686800" cy="536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3531553-C824-4A4D-B25F-0A0570E7C753}"/>
              </a:ext>
            </a:extLst>
          </p:cNvPr>
          <p:cNvSpPr/>
          <p:nvPr/>
        </p:nvSpPr>
        <p:spPr bwMode="auto">
          <a:xfrm>
            <a:off x="5148943" y="3385457"/>
            <a:ext cx="1023257" cy="3048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3CCACD-851B-4632-9F79-6FFD4B4AA60E}"/>
              </a:ext>
            </a:extLst>
          </p:cNvPr>
          <p:cNvSpPr/>
          <p:nvPr/>
        </p:nvSpPr>
        <p:spPr bwMode="auto">
          <a:xfrm>
            <a:off x="5301342" y="4985657"/>
            <a:ext cx="1023257" cy="3048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6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179513" y="198438"/>
            <a:ext cx="779145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>
                <a:ea typeface="MS PGothic" charset="-128"/>
              </a:rPr>
              <a:t>Privileged Instruction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0BB02E-9075-4325-8AE0-CB262E519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94" y="1741550"/>
            <a:ext cx="8200497" cy="3269361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873BA1C-DA64-4CF0-9605-C9CF28338607}"/>
              </a:ext>
            </a:extLst>
          </p:cNvPr>
          <p:cNvSpPr txBox="1"/>
          <p:nvPr/>
        </p:nvSpPr>
        <p:spPr>
          <a:xfrm>
            <a:off x="275496" y="2166910"/>
            <a:ext cx="553998" cy="2298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特权指令举例</a:t>
            </a:r>
          </a:p>
        </p:txBody>
      </p:sp>
    </p:spTree>
    <p:extLst>
      <p:ext uri="{BB962C8B-B14F-4D97-AF65-F5344CB8AC3E}">
        <p14:creationId xmlns:p14="http://schemas.microsoft.com/office/powerpoint/2010/main" val="629078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179513" y="198438"/>
            <a:ext cx="779145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>
                <a:ea typeface="MS PGothic" charset="-128"/>
              </a:rPr>
              <a:t>Protected</a:t>
            </a:r>
            <a:r>
              <a:rPr lang="zh-CN" altLang="en-US" kern="0" dirty="0">
                <a:ea typeface="MS PGothic" charset="-128"/>
              </a:rPr>
              <a:t> </a:t>
            </a:r>
            <a:r>
              <a:rPr lang="en-US" altLang="zh-CN" kern="0" dirty="0">
                <a:ea typeface="MS PGothic" charset="-128"/>
              </a:rPr>
              <a:t>Mode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49325" y="1106488"/>
            <a:ext cx="7437438" cy="522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CN" sz="2800" kern="0" dirty="0">
                <a:ea typeface="MS PGothic" charset="-128"/>
              </a:rPr>
              <a:t>Control of CPU</a:t>
            </a:r>
          </a:p>
          <a:p>
            <a:pPr>
              <a:lnSpc>
                <a:spcPct val="90000"/>
              </a:lnSpc>
              <a:defRPr/>
            </a:pPr>
            <a:endParaRPr lang="en-US" altLang="zh-CN" sz="2800" kern="0" dirty="0">
              <a:ea typeface="MS PGothic" charset="-128"/>
            </a:endParaRPr>
          </a:p>
          <a:p>
            <a:pPr>
              <a:lnSpc>
                <a:spcPct val="90000"/>
              </a:lnSpc>
              <a:defRPr/>
            </a:pPr>
            <a:endParaRPr lang="en-US" altLang="zh-CN" sz="2800" kern="0" dirty="0">
              <a:ea typeface="MS PGothic" charset="-128"/>
            </a:endParaRPr>
          </a:p>
        </p:txBody>
      </p:sp>
      <p:pic>
        <p:nvPicPr>
          <p:cNvPr id="46083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2263775"/>
            <a:ext cx="889635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线连接符 4"/>
          <p:cNvCxnSpPr>
            <a:cxnSpLocks/>
          </p:cNvCxnSpPr>
          <p:nvPr/>
        </p:nvCxnSpPr>
        <p:spPr bwMode="auto">
          <a:xfrm flipH="1">
            <a:off x="6200774" y="1106488"/>
            <a:ext cx="1" cy="53256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直线连接符 5"/>
          <p:cNvCxnSpPr/>
          <p:nvPr/>
        </p:nvCxnSpPr>
        <p:spPr bwMode="auto">
          <a:xfrm flipH="1">
            <a:off x="6119332" y="4043362"/>
            <a:ext cx="3048953" cy="14289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7081838" y="5652572"/>
            <a:ext cx="188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Kernel space</a:t>
            </a:r>
          </a:p>
          <a:p>
            <a:r>
              <a:rPr kumimoji="1" lang="en-US" altLang="zh-CN" b="1" dirty="0">
                <a:solidFill>
                  <a:srgbClr val="00B0F0"/>
                </a:solidFill>
              </a:rPr>
              <a:t>Ring 0</a:t>
            </a:r>
            <a:endParaRPr kumimoji="1"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42176" y="2067786"/>
            <a:ext cx="1728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User space</a:t>
            </a:r>
          </a:p>
          <a:p>
            <a:r>
              <a:rPr kumimoji="1" lang="en-US" altLang="zh-CN" b="1" dirty="0">
                <a:solidFill>
                  <a:srgbClr val="00B0F0"/>
                </a:solidFill>
              </a:rPr>
              <a:t>Ring 3</a:t>
            </a:r>
            <a:endParaRPr kumimoji="1"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2EC30B-AA70-4648-A72C-FED70AA5F913}"/>
              </a:ext>
            </a:extLst>
          </p:cNvPr>
          <p:cNvSpPr/>
          <p:nvPr/>
        </p:nvSpPr>
        <p:spPr bwMode="auto">
          <a:xfrm>
            <a:off x="6200774" y="4057651"/>
            <a:ext cx="2943226" cy="2736421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577DBC-5FF4-4EF7-9154-4A12DEED36D0}"/>
              </a:ext>
            </a:extLst>
          </p:cNvPr>
          <p:cNvSpPr/>
          <p:nvPr/>
        </p:nvSpPr>
        <p:spPr bwMode="auto">
          <a:xfrm>
            <a:off x="6212917" y="1321230"/>
            <a:ext cx="2943226" cy="2736421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45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7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79513" y="19843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Operating-System Operations (cont.)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297738" cy="49387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Dual-mode </a:t>
            </a:r>
            <a:r>
              <a:rPr lang="en-US" altLang="zh-CN" sz="2400" dirty="0">
                <a:ea typeface="MS PGothic" charset="-128"/>
              </a:rPr>
              <a:t>operation allows OS to protect itself and other system components</a:t>
            </a:r>
          </a:p>
          <a:p>
            <a:pPr lvl="1">
              <a:lnSpc>
                <a:spcPct val="90000"/>
              </a:lnSpc>
            </a:pPr>
            <a:r>
              <a:rPr lang="en-US" altLang="zh-CN" sz="2000" b="1" dirty="0">
                <a:solidFill>
                  <a:srgbClr val="3366FF"/>
                </a:solidFill>
                <a:ea typeface="MS PGothic" charset="-128"/>
              </a:rPr>
              <a:t>User mode </a:t>
            </a:r>
            <a:r>
              <a:rPr lang="en-US" altLang="zh-CN" sz="2000" dirty="0">
                <a:ea typeface="MS PGothic" charset="-128"/>
              </a:rPr>
              <a:t>and </a:t>
            </a:r>
            <a:r>
              <a:rPr lang="en-US" altLang="zh-CN" sz="2000" b="1" dirty="0">
                <a:solidFill>
                  <a:srgbClr val="3366FF"/>
                </a:solidFill>
                <a:ea typeface="MS PGothic" charset="-128"/>
              </a:rPr>
              <a:t>kernel mode </a:t>
            </a:r>
          </a:p>
          <a:p>
            <a:pPr lvl="1">
              <a:lnSpc>
                <a:spcPct val="90000"/>
              </a:lnSpc>
            </a:pPr>
            <a:r>
              <a:rPr lang="en-US" altLang="zh-CN" sz="2000" b="1" dirty="0">
                <a:solidFill>
                  <a:srgbClr val="FF0000"/>
                </a:solidFill>
                <a:ea typeface="MS PGothic" charset="-128"/>
              </a:rPr>
              <a:t>Mode bit </a:t>
            </a:r>
            <a:r>
              <a:rPr lang="en-US" altLang="zh-CN" sz="2000" dirty="0">
                <a:ea typeface="MS PGothic" charset="-128"/>
              </a:rPr>
              <a:t>provided by </a:t>
            </a:r>
            <a:r>
              <a:rPr lang="en-US" altLang="zh-CN" sz="2000" dirty="0">
                <a:solidFill>
                  <a:srgbClr val="FF0000"/>
                </a:solidFill>
                <a:ea typeface="MS PGothic" charset="-128"/>
              </a:rPr>
              <a:t>hardware 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ea typeface="MS PGothic" charset="-128"/>
              </a:rPr>
              <a:t>(CPU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ea typeface="MS PGothic" charset="-128"/>
              </a:rPr>
              <a:t>的特殊寄存器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ea typeface="MS PGothic" charset="-128"/>
              </a:rPr>
              <a:t>)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>
                <a:ea typeface="MS PGothic" charset="-128"/>
              </a:rPr>
              <a:t>Provides ability to distinguish when system is running user code or kernel code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>
                <a:ea typeface="MS PGothic" charset="-128"/>
              </a:rPr>
              <a:t>Some instructions designated as </a:t>
            </a:r>
            <a:r>
              <a:rPr lang="en-US" altLang="zh-CN" sz="2000" b="1" dirty="0">
                <a:solidFill>
                  <a:srgbClr val="3366FF"/>
                </a:solidFill>
                <a:ea typeface="MS PGothic" charset="-128"/>
              </a:rPr>
              <a:t>privileged</a:t>
            </a:r>
            <a:r>
              <a:rPr lang="en-US" altLang="zh-CN" sz="2000" dirty="0">
                <a:ea typeface="MS PGothic" charset="-128"/>
              </a:rPr>
              <a:t>, only executable in kernel mode</a:t>
            </a:r>
          </a:p>
        </p:txBody>
      </p:sp>
    </p:spTree>
    <p:extLst>
      <p:ext uri="{BB962C8B-B14F-4D97-AF65-F5344CB8AC3E}">
        <p14:creationId xmlns:p14="http://schemas.microsoft.com/office/powerpoint/2010/main" val="1741677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Dual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Protection</a:t>
            </a:r>
          </a:p>
          <a:p>
            <a:pPr lvl="1"/>
            <a:r>
              <a:rPr lang="en-US" altLang="zh-CN" sz="2400" dirty="0">
                <a:solidFill>
                  <a:srgbClr val="00B0F0"/>
                </a:solidFill>
              </a:rPr>
              <a:t>Privileged instruction in kernel mode</a:t>
            </a:r>
          </a:p>
          <a:p>
            <a:pPr lvl="1"/>
            <a:r>
              <a:rPr lang="en-US" altLang="zh-CN" sz="2400" dirty="0">
                <a:solidFill>
                  <a:srgbClr val="00B0F0"/>
                </a:solidFill>
              </a:rPr>
              <a:t>Memory access control</a:t>
            </a:r>
          </a:p>
          <a:p>
            <a:endParaRPr kumimoji="1"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894254-593C-45CE-ABE8-B29AE2158CCF}"/>
              </a:ext>
            </a:extLst>
          </p:cNvPr>
          <p:cNvSpPr txBox="1"/>
          <p:nvPr/>
        </p:nvSpPr>
        <p:spPr>
          <a:xfrm>
            <a:off x="2719009" y="373501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可以随意提权吗？</a:t>
            </a:r>
          </a:p>
        </p:txBody>
      </p:sp>
    </p:spTree>
    <p:extLst>
      <p:ext uri="{BB962C8B-B14F-4D97-AF65-F5344CB8AC3E}">
        <p14:creationId xmlns:p14="http://schemas.microsoft.com/office/powerpoint/2010/main" val="357468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Objectives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76336"/>
            <a:ext cx="7880350" cy="4530725"/>
          </a:xfrm>
        </p:spPr>
        <p:txBody>
          <a:bodyPr/>
          <a:lstStyle/>
          <a:p>
            <a:pPr>
              <a:defRPr/>
            </a:pPr>
            <a:r>
              <a:rPr lang="en-US" altLang="zh-CN" sz="2800" dirty="0">
                <a:ea typeface="MS PGothic" charset="-128"/>
              </a:rPr>
              <a:t>To explain how operating systems are installed and how they boot</a:t>
            </a:r>
          </a:p>
          <a:p>
            <a:pPr>
              <a:defRPr/>
            </a:pPr>
            <a:r>
              <a:rPr lang="en-US" altLang="zh-CN" sz="2800" dirty="0">
                <a:ea typeface="MS PGothic" charset="-128"/>
              </a:rPr>
              <a:t>To describe the services an operating system provides to users, processes, and other systems</a:t>
            </a:r>
          </a:p>
          <a:p>
            <a:pPr lvl="1">
              <a:defRPr/>
            </a:pP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User vs kernel</a:t>
            </a:r>
          </a:p>
          <a:p>
            <a:pPr lvl="1">
              <a:defRPr/>
            </a:pP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System call</a:t>
            </a:r>
          </a:p>
          <a:p>
            <a:pPr>
              <a:defRPr/>
            </a:pPr>
            <a:r>
              <a:rPr lang="en-US" altLang="zh-CN" sz="2800" dirty="0">
                <a:ea typeface="MS PGothic" charset="-128"/>
              </a:rPr>
              <a:t>To discuss the various ways of structuring an operating system</a:t>
            </a:r>
          </a:p>
          <a:p>
            <a:pPr marL="0" indent="0">
              <a:buFont typeface="Monotype Sorts" charset="2"/>
              <a:buNone/>
              <a:defRPr/>
            </a:pPr>
            <a:endParaRPr lang="en-US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5682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Interrupt Handling</a:t>
            </a:r>
            <a:endParaRPr kumimoji="1" lang="zh-CN" altLang="en-US" dirty="0"/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07" y="1069673"/>
            <a:ext cx="6959346" cy="258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720" y="2324106"/>
            <a:ext cx="2705100" cy="402590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cxnSp>
        <p:nvCxnSpPr>
          <p:cNvPr id="8" name="直线箭头连接符 7"/>
          <p:cNvCxnSpPr/>
          <p:nvPr/>
        </p:nvCxnSpPr>
        <p:spPr bwMode="auto">
          <a:xfrm>
            <a:off x="7272334" y="3788029"/>
            <a:ext cx="0" cy="159835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7253E204-1F6F-4250-979A-C52F50EB1DFB}"/>
              </a:ext>
            </a:extLst>
          </p:cNvPr>
          <p:cNvSpPr txBox="1"/>
          <p:nvPr/>
        </p:nvSpPr>
        <p:spPr>
          <a:xfrm>
            <a:off x="1566865" y="4337056"/>
            <a:ext cx="3391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中断时自动提权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中断返回时自动降权</a:t>
            </a:r>
          </a:p>
        </p:txBody>
      </p:sp>
    </p:spTree>
    <p:extLst>
      <p:ext uri="{BB962C8B-B14F-4D97-AF65-F5344CB8AC3E}">
        <p14:creationId xmlns:p14="http://schemas.microsoft.com/office/powerpoint/2010/main" val="243574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24849-F669-E3A7-BC27-F3F9E2E20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内中断和外中断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542072-B773-D73B-8FDC-23DFE0B5EB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" y="1651000"/>
            <a:ext cx="82200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261F3CF-E50F-05BD-863F-310F9954EB72}"/>
              </a:ext>
            </a:extLst>
          </p:cNvPr>
          <p:cNvSpPr/>
          <p:nvPr/>
        </p:nvSpPr>
        <p:spPr bwMode="auto">
          <a:xfrm>
            <a:off x="372066" y="69368"/>
            <a:ext cx="1532408" cy="153240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1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A3E04A-7CBC-B827-7337-00417255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E605F6-3B51-B187-3976-A99D6E778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中断（</a:t>
            </a:r>
            <a:r>
              <a:rPr lang="en-US" altLang="zh-CN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Interrupt</a:t>
            </a:r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）</a:t>
            </a:r>
          </a:p>
          <a:p>
            <a:pPr algn="l"/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中断是硬件或软件发出的信号，用以通知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CPU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暂停当前正在执行的程序，转而处理一个更高优先级的事件。中断可以由多种来源触发，包括：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硬件中断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：由外部硬件设备（如键盘、鼠标、定时器、网络接口等）产生的中断。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软件中断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：由程序执行特定指令（如系统调用）或异常情况（如除零错误、访问违规等）产生的中断。</a:t>
            </a:r>
          </a:p>
          <a:p>
            <a:pPr algn="l"/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中断处理过程通常包括：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中断请求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：硬件设备或软件条件触发中断请求。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中断服务例程（</a:t>
            </a:r>
            <a:r>
              <a:rPr lang="en-US" altLang="zh-CN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ISR</a:t>
            </a:r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：操作系统中的中断服务例程响应中断请求，执行必要的处理，如读取设备数据或记录异常信息。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返回主程序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：中断处理完成后，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CPU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返回到被中断的程序继续执行。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4282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A68437-07D5-7C53-B801-7161B57ED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4B3C6B-2799-21E2-6A06-983F9C7E1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系统调用（</a:t>
            </a:r>
            <a:r>
              <a:rPr lang="en-US" altLang="zh-CN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System Call</a:t>
            </a:r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）</a:t>
            </a:r>
          </a:p>
          <a:p>
            <a:pPr algn="l"/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系统调用是用户空间程序请求操作系统服务的一种方式。它是操作系统内核提供给用户程序的接口，允许用户程序请求操作系统执行特定的功能，如文件操作、进程控制、通信等。</a:t>
            </a:r>
          </a:p>
          <a:p>
            <a:pPr algn="l"/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系统调用的典型过程包括：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用户程序发起请求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：用户程序通过库函数触发系统调用。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进入内核模式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：系统调用导致从用户模式切换到内核模式，因为操作系统内核是管理硬件资源的核心。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执行服务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：内核执行请求的服务，如分配资源、管理进程等。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返回用户空间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：服务完成后，控制权返回给用户程序，继续执行。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8510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E3414-673B-2148-B7CE-7B9A1C8A8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1CBB89-D7C3-1911-3AB9-8E07E784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区别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触发方式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：中断是由外部事件触发的，而系统调用是由用户程序主动发起的。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目的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：中断用于处理紧急事件或响应硬件状态变化，系统调用用于请求操作系统服务。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上下文切换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：中断处理通常涉及硬件上下文的切换，系统调用涉及用户空间到内核空间的上下文切换。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优先级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：中断通常具有高优先级，可以中断当前的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CPU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执行流程；系统调用则是用户程序的正常执行流程。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处理过程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：中断处理通常很快，因为它们只需要记录事件或状态；系统调用可能需要较长时间的处理，因为它们涉及复杂的系统资源管理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1359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00350" y="2714625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70C0"/>
                </a:solidFill>
              </a:rPr>
              <a:t>System Services</a:t>
            </a:r>
            <a:endParaRPr kumimoji="1" lang="zh-CN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745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992188" y="1412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A View of Operating System Services</a:t>
            </a:r>
          </a:p>
        </p:txBody>
      </p:sp>
      <p:pic>
        <p:nvPicPr>
          <p:cNvPr id="29698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544638"/>
            <a:ext cx="8896350" cy="444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 bwMode="auto">
          <a:xfrm>
            <a:off x="2706687" y="1871665"/>
            <a:ext cx="3965575" cy="55721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939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1008063" y="1460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ea typeface="MS PGothic" charset="-128"/>
              </a:rPr>
              <a:t>User Operating System Interface - CLI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23963"/>
            <a:ext cx="7339013" cy="4483100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CLI(Command-Line Interface) or </a:t>
            </a: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command interpreter</a:t>
            </a:r>
            <a:r>
              <a:rPr lang="en-US" altLang="zh-CN" sz="2400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zh-CN" sz="2400" dirty="0">
                <a:ea typeface="MS PGothic" charset="-128"/>
              </a:rPr>
              <a:t>allows direct command entry</a:t>
            </a:r>
          </a:p>
          <a:p>
            <a:pPr lvl="1"/>
            <a:r>
              <a:rPr lang="en-US" altLang="zh-CN" dirty="0">
                <a:ea typeface="MS PGothic" charset="-128"/>
              </a:rPr>
              <a:t>Sometimes implemented in kernel, sometimes by systems program</a:t>
            </a:r>
          </a:p>
          <a:p>
            <a:pPr lvl="1"/>
            <a:r>
              <a:rPr lang="en-US" altLang="zh-CN" dirty="0">
                <a:ea typeface="MS PGothic" charset="-128"/>
              </a:rPr>
              <a:t>Sometimes multiple flavors implemented –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shells</a:t>
            </a:r>
          </a:p>
          <a:p>
            <a:pPr lvl="1"/>
            <a:r>
              <a:rPr lang="en-US" altLang="zh-CN" dirty="0">
                <a:ea typeface="MS PGothic" charset="-128"/>
              </a:rPr>
              <a:t>Primarily fetches a command from user and executes it</a:t>
            </a:r>
          </a:p>
          <a:p>
            <a:pPr lvl="1"/>
            <a:r>
              <a:rPr lang="en-US" altLang="zh-CN" dirty="0">
                <a:ea typeface="MS PGothic" charset="-128"/>
              </a:rPr>
              <a:t>Sometimes commands built-in, sometimes just names of programs</a:t>
            </a:r>
          </a:p>
          <a:p>
            <a:pPr lvl="2"/>
            <a:r>
              <a:rPr lang="en-US" altLang="zh-CN" dirty="0">
                <a:ea typeface="MS PGothic" charset="-128"/>
              </a:rPr>
              <a:t>If the latter, adding new features doesn</a:t>
            </a:r>
            <a:r>
              <a:rPr lang="en-US" altLang="en-US" dirty="0">
                <a:ea typeface="MS PGothic" charset="-128"/>
              </a:rPr>
              <a:t>’</a:t>
            </a:r>
            <a:r>
              <a:rPr lang="en-US" altLang="ja-JP" dirty="0">
                <a:ea typeface="MS PGothic" charset="-128"/>
              </a:rPr>
              <a:t>t require shell modification</a:t>
            </a:r>
            <a:endParaRPr lang="en-US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5767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1036638" y="1682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zh-CN" sz="3000">
                <a:ea typeface="MS PGothic" charset="-128"/>
              </a:rPr>
              <a:t>User Operating System Interface - GUI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154113"/>
            <a:ext cx="7327900" cy="5075237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User-friendly </a:t>
            </a: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desktop</a:t>
            </a:r>
            <a:r>
              <a:rPr lang="en-US" altLang="zh-CN" sz="2400" dirty="0">
                <a:ea typeface="MS PGothic" charset="-128"/>
              </a:rPr>
              <a:t> metaphor interface</a:t>
            </a:r>
          </a:p>
          <a:p>
            <a:pPr lvl="1"/>
            <a:r>
              <a:rPr lang="en-US" altLang="zh-CN" dirty="0">
                <a:ea typeface="MS PGothic" charset="-128"/>
              </a:rPr>
              <a:t>Usually mouse, keyboard, and monitor</a:t>
            </a:r>
          </a:p>
          <a:p>
            <a:pPr lvl="1"/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Icons</a:t>
            </a:r>
            <a:r>
              <a:rPr lang="en-US" altLang="zh-CN" dirty="0">
                <a:ea typeface="MS PGothic" charset="-128"/>
              </a:rPr>
              <a:t> represent files, programs, actions, </a:t>
            </a:r>
            <a:r>
              <a:rPr lang="en-US" altLang="zh-CN" dirty="0" err="1">
                <a:ea typeface="MS PGothic" charset="-128"/>
              </a:rPr>
              <a:t>etc</a:t>
            </a:r>
            <a:endParaRPr lang="en-US" altLang="zh-CN" dirty="0">
              <a:ea typeface="MS PGothic" charset="-128"/>
            </a:endParaRPr>
          </a:p>
          <a:p>
            <a:pPr lvl="1"/>
            <a:r>
              <a:rPr lang="en-US" altLang="zh-CN" dirty="0">
                <a:ea typeface="MS PGothic" charset="-128"/>
              </a:rPr>
              <a:t>Various mouse buttons over objects in the interface cause various actions (provide information, options, execute function, open directory (known as a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folder</a:t>
            </a:r>
            <a:r>
              <a:rPr lang="en-US" altLang="zh-CN" dirty="0">
                <a:ea typeface="MS PGothic" charset="-128"/>
              </a:rPr>
              <a:t>)</a:t>
            </a:r>
          </a:p>
          <a:p>
            <a:pPr lvl="1"/>
            <a:r>
              <a:rPr lang="en-US" altLang="zh-CN" dirty="0">
                <a:ea typeface="MS PGothic" charset="-128"/>
              </a:rPr>
              <a:t>Invented at Xerox PARC</a:t>
            </a:r>
          </a:p>
          <a:p>
            <a:r>
              <a:rPr lang="en-US" altLang="zh-CN" sz="2400" dirty="0">
                <a:ea typeface="MS PGothic" charset="-128"/>
              </a:rPr>
              <a:t>Many systems now include both CLI and GUI interfaces</a:t>
            </a:r>
          </a:p>
          <a:p>
            <a:pPr lvl="1"/>
            <a:r>
              <a:rPr lang="en-US" altLang="zh-CN" dirty="0">
                <a:ea typeface="MS PGothic" charset="-128"/>
              </a:rPr>
              <a:t>Microsoft Windows is GUI with CLI </a:t>
            </a:r>
            <a:r>
              <a:rPr lang="ja-JP" altLang="en-US" dirty="0">
                <a:ea typeface="MS PGothic" charset="-128"/>
              </a:rPr>
              <a:t>“</a:t>
            </a:r>
            <a:r>
              <a:rPr lang="en-US" altLang="ja-JP" dirty="0">
                <a:ea typeface="MS PGothic" charset="-128"/>
              </a:rPr>
              <a:t>command</a:t>
            </a:r>
            <a:r>
              <a:rPr lang="ja-JP" altLang="en-US" dirty="0">
                <a:ea typeface="MS PGothic" charset="-128"/>
              </a:rPr>
              <a:t>”</a:t>
            </a:r>
            <a:r>
              <a:rPr lang="en-US" altLang="ja-JP" dirty="0">
                <a:ea typeface="MS PGothic" charset="-128"/>
              </a:rPr>
              <a:t> shell</a:t>
            </a:r>
          </a:p>
          <a:p>
            <a:pPr lvl="1"/>
            <a:r>
              <a:rPr lang="en-US" altLang="zh-CN" dirty="0">
                <a:ea typeface="MS PGothic" charset="-128"/>
              </a:rPr>
              <a:t>Apple Mac OS X is </a:t>
            </a:r>
            <a:r>
              <a:rPr lang="ja-JP" altLang="en-US" dirty="0">
                <a:ea typeface="MS PGothic" charset="-128"/>
              </a:rPr>
              <a:t>“</a:t>
            </a:r>
            <a:r>
              <a:rPr lang="en-US" altLang="ja-JP" dirty="0">
                <a:ea typeface="MS PGothic" charset="-128"/>
              </a:rPr>
              <a:t>Aqua</a:t>
            </a:r>
            <a:r>
              <a:rPr lang="ja-JP" altLang="en-US" dirty="0">
                <a:ea typeface="MS PGothic" charset="-128"/>
              </a:rPr>
              <a:t>”</a:t>
            </a:r>
            <a:r>
              <a:rPr lang="en-US" altLang="ja-JP" dirty="0">
                <a:ea typeface="MS PGothic" charset="-128"/>
              </a:rPr>
              <a:t> GUI interface with UNIX kernel underneath and shells available</a:t>
            </a:r>
          </a:p>
          <a:p>
            <a:pPr lvl="1"/>
            <a:r>
              <a:rPr lang="en-US" altLang="zh-CN" dirty="0">
                <a:ea typeface="MS PGothic" charset="-128"/>
              </a:rPr>
              <a:t>Unix and Linux have CLI with optional GUI interfaces (CDE, KDE, GNOME)</a:t>
            </a:r>
          </a:p>
          <a:p>
            <a:pPr lvl="1"/>
            <a:endParaRPr lang="en-US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2829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The Mac OS X GUI</a:t>
            </a:r>
          </a:p>
        </p:txBody>
      </p:sp>
      <p:pic>
        <p:nvPicPr>
          <p:cNvPr id="39938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1274763"/>
            <a:ext cx="6410325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175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85BFE8-F440-40F5-A073-01893BEC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31" y="3010255"/>
            <a:ext cx="8229600" cy="576262"/>
          </a:xfrm>
        </p:spPr>
        <p:txBody>
          <a:bodyPr/>
          <a:lstStyle/>
          <a:p>
            <a:r>
              <a:rPr lang="en-US" altLang="zh-CN" dirty="0"/>
              <a:t>Interrupt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9900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1119188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MS PGothic" charset="-128"/>
              </a:rPr>
              <a:t>MacOS</a:t>
            </a:r>
            <a:r>
              <a:rPr lang="en-US" altLang="zh-CN" dirty="0">
                <a:ea typeface="MS PGothic" charset="-128"/>
              </a:rPr>
              <a:t> CLI</a:t>
            </a:r>
          </a:p>
        </p:txBody>
      </p:sp>
      <p:pic>
        <p:nvPicPr>
          <p:cNvPr id="33794" name="Picture 1" descr="fig2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19175"/>
            <a:ext cx="6372225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543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Windows GUI&amp;CLI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4774"/>
            <a:ext cx="6300788" cy="42401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89" y="1231135"/>
            <a:ext cx="4295811" cy="498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52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Ubuntu Linux GUI&amp;CLI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3" y="1305494"/>
            <a:ext cx="6858000" cy="48451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01" y="931188"/>
            <a:ext cx="5006199" cy="55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37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 sz="3000">
                <a:ea typeface="MS PGothic" charset="-128"/>
              </a:rPr>
              <a:t>Touchscreen Interfaces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9"/>
            <a:ext cx="4344988" cy="2824162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Touchscreen devices require new interfaces</a:t>
            </a:r>
          </a:p>
          <a:p>
            <a:pPr lvl="1"/>
            <a:r>
              <a:rPr lang="en-US" altLang="zh-CN" sz="1600" dirty="0">
                <a:ea typeface="MS PGothic" charset="-128"/>
              </a:rPr>
              <a:t>Mouse not possible or not desired</a:t>
            </a:r>
          </a:p>
          <a:p>
            <a:pPr lvl="1"/>
            <a:r>
              <a:rPr lang="en-US" altLang="zh-CN" sz="1600" dirty="0">
                <a:ea typeface="MS PGothic" charset="-128"/>
              </a:rPr>
              <a:t>Actions and selection based on gestures</a:t>
            </a:r>
          </a:p>
          <a:p>
            <a:pPr lvl="1"/>
            <a:r>
              <a:rPr lang="en-US" altLang="zh-CN" sz="1600" dirty="0">
                <a:ea typeface="MS PGothic" charset="-128"/>
              </a:rPr>
              <a:t>Virtual keyboard for text entry</a:t>
            </a:r>
          </a:p>
          <a:p>
            <a:pPr>
              <a:buFont typeface="Monotype Sorts" charset="2"/>
              <a:buChar char="l"/>
            </a:pPr>
            <a:r>
              <a:rPr lang="en-US" altLang="zh-CN" sz="2400" dirty="0">
                <a:ea typeface="MS PGothic" charset="-128"/>
              </a:rPr>
              <a:t>Voice commands.</a:t>
            </a:r>
          </a:p>
          <a:p>
            <a:pPr>
              <a:buFont typeface="Monotype Sorts" charset="2"/>
              <a:buNone/>
            </a:pPr>
            <a:endParaRPr lang="en-US" altLang="zh-CN" dirty="0">
              <a:ea typeface="MS PGothic" charset="-128"/>
            </a:endParaRPr>
          </a:p>
          <a:p>
            <a:pPr lvl="1"/>
            <a:endParaRPr lang="en-US" altLang="zh-CN" dirty="0">
              <a:ea typeface="MS PGothic" charset="-128"/>
            </a:endParaRPr>
          </a:p>
        </p:txBody>
      </p:sp>
      <p:pic>
        <p:nvPicPr>
          <p:cNvPr id="3789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38" y="1093788"/>
            <a:ext cx="3221037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9812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992188" y="1412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A View of Operating System Services</a:t>
            </a:r>
          </a:p>
        </p:txBody>
      </p:sp>
      <p:pic>
        <p:nvPicPr>
          <p:cNvPr id="29698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544638"/>
            <a:ext cx="8896350" cy="444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 bwMode="auto">
          <a:xfrm>
            <a:off x="2719387" y="2943228"/>
            <a:ext cx="3965575" cy="55721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67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Hello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World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6" y="1328737"/>
            <a:ext cx="6477003" cy="24288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6" y="4603749"/>
            <a:ext cx="6477003" cy="7827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15264" y="2743200"/>
            <a:ext cx="1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rgbClr val="FF0000"/>
                </a:solidFill>
              </a:rPr>
              <a:t>C API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F8BC34-26EE-4339-8BC9-389487168A90}"/>
              </a:ext>
            </a:extLst>
          </p:cNvPr>
          <p:cNvSpPr/>
          <p:nvPr/>
        </p:nvSpPr>
        <p:spPr bwMode="auto">
          <a:xfrm>
            <a:off x="2226129" y="2743199"/>
            <a:ext cx="5427210" cy="478291"/>
          </a:xfrm>
          <a:prstGeom prst="rect">
            <a:avLst/>
          </a:prstGeom>
          <a:noFill/>
          <a:ln w="5715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81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143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Inside </a:t>
            </a:r>
            <a:r>
              <a:rPr lang="en-US" altLang="zh-CN" dirty="0" err="1">
                <a:ea typeface="MS PGothic" charset="-128"/>
              </a:rPr>
              <a:t>printf</a:t>
            </a:r>
            <a:r>
              <a:rPr lang="en-US" altLang="zh-CN" dirty="0">
                <a:ea typeface="MS PGothic" charset="-128"/>
              </a:rPr>
              <a:t>() and </a:t>
            </a:r>
            <a:r>
              <a:rPr lang="en-US" altLang="zh-CN" dirty="0" err="1">
                <a:ea typeface="MS PGothic" charset="-128"/>
              </a:rPr>
              <a:t>scanf</a:t>
            </a:r>
            <a:r>
              <a:rPr lang="en-US" altLang="zh-CN" dirty="0">
                <a:ea typeface="MS PGothic" charset="-128"/>
              </a:rPr>
              <a:t>()</a:t>
            </a:r>
          </a:p>
        </p:txBody>
      </p:sp>
      <p:sp>
        <p:nvSpPr>
          <p:cNvPr id="5325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MS PGothic" charset="-128"/>
              </a:rPr>
              <a:t>Hello</a:t>
            </a:r>
            <a:r>
              <a:rPr lang="zh-CN" altLang="en-US" dirty="0">
                <a:ea typeface="MS PGothic" charset="-128"/>
              </a:rPr>
              <a:t> </a:t>
            </a:r>
            <a:r>
              <a:rPr lang="en-US" altLang="zh-CN" dirty="0">
                <a:ea typeface="MS PGothic" charset="-128"/>
              </a:rPr>
              <a:t>world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24118"/>
            <a:ext cx="8337550" cy="495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06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585787" y="3221038"/>
            <a:ext cx="8229600" cy="5762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r>
              <a:rPr kumimoji="1" lang="en-US" altLang="zh-CN" kern="0" dirty="0"/>
              <a:t>System Call</a:t>
            </a:r>
            <a:endParaRPr kumimoji="1"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663368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55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System Calls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1106487"/>
            <a:ext cx="7437438" cy="51514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ea typeface="MS PGothic" charset="-128"/>
              </a:rPr>
              <a:t>Programming interface to the services provided by the OS</a:t>
            </a:r>
            <a:endParaRPr lang="zh-CN" altLang="en-US" sz="2400" dirty="0">
              <a:ea typeface="MS PGothic" charset="-128"/>
            </a:endParaRPr>
          </a:p>
          <a:p>
            <a:pPr>
              <a:lnSpc>
                <a:spcPct val="90000"/>
              </a:lnSpc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ea typeface="MS PGothic" charset="-128"/>
              </a:rPr>
              <a:t>Typically written in a high-level language (C or C++)</a:t>
            </a:r>
            <a:endParaRPr lang="zh-CN" altLang="en-US" sz="2400" dirty="0">
              <a:ea typeface="MS PGothic" charset="-128"/>
            </a:endParaRPr>
          </a:p>
          <a:p>
            <a:pPr>
              <a:lnSpc>
                <a:spcPct val="90000"/>
              </a:lnSpc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ea typeface="MS PGothic" charset="-128"/>
              </a:rPr>
              <a:t>Mostly accessed by programs via a high-level </a:t>
            </a: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Application Programming Interface </a:t>
            </a:r>
            <a:r>
              <a:rPr lang="en-US" altLang="zh-CN" sz="2400" b="1" dirty="0">
                <a:solidFill>
                  <a:srgbClr val="000000"/>
                </a:solidFill>
                <a:ea typeface="MS PGothic" charset="-128"/>
              </a:rPr>
              <a:t>(</a:t>
            </a: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API</a:t>
            </a:r>
            <a:r>
              <a:rPr lang="en-US" altLang="zh-CN" sz="2400" b="1" dirty="0">
                <a:solidFill>
                  <a:srgbClr val="000000"/>
                </a:solidFill>
                <a:ea typeface="MS PGothic" charset="-128"/>
              </a:rPr>
              <a:t>)</a:t>
            </a:r>
            <a:r>
              <a:rPr lang="en-US" altLang="zh-CN" sz="2400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zh-CN" sz="2400" dirty="0">
                <a:ea typeface="MS PGothic" charset="-128"/>
              </a:rPr>
              <a:t>rather than direct system call use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err="1">
                <a:solidFill>
                  <a:srgbClr val="FF0000"/>
                </a:solidFill>
                <a:ea typeface="MS PGothic" charset="-128"/>
              </a:rPr>
              <a:t>printf</a:t>
            </a:r>
            <a:r>
              <a:rPr lang="en-US" altLang="zh-CN" sz="2000" dirty="0">
                <a:solidFill>
                  <a:srgbClr val="FF0000"/>
                </a:solidFill>
                <a:ea typeface="MS PGothic" charset="-128"/>
              </a:rPr>
              <a:t>() [write()]</a:t>
            </a:r>
            <a:endParaRPr lang="zh-CN" altLang="en-US" sz="2000" dirty="0">
              <a:solidFill>
                <a:srgbClr val="FF0000"/>
              </a:solidFill>
              <a:ea typeface="MS PGothic" charset="-128"/>
            </a:endParaRPr>
          </a:p>
          <a:p>
            <a:pPr lvl="1">
              <a:lnSpc>
                <a:spcPct val="90000"/>
              </a:lnSpc>
            </a:pPr>
            <a:r>
              <a:rPr lang="en-US" altLang="zh-CN" sz="2000" dirty="0" err="1">
                <a:solidFill>
                  <a:srgbClr val="FF0000"/>
                </a:solidFill>
                <a:ea typeface="MS PGothic" charset="-128"/>
              </a:rPr>
              <a:t>Scanf</a:t>
            </a:r>
            <a:r>
              <a:rPr lang="en-US" altLang="zh-CN" sz="2000" dirty="0">
                <a:solidFill>
                  <a:srgbClr val="FF0000"/>
                </a:solidFill>
                <a:ea typeface="MS PGothic" charset="-128"/>
              </a:rPr>
              <a:t>() [read()]</a:t>
            </a:r>
          </a:p>
        </p:txBody>
      </p:sp>
    </p:spTree>
    <p:extLst>
      <p:ext uri="{BB962C8B-B14F-4D97-AF65-F5344CB8AC3E}">
        <p14:creationId xmlns:p14="http://schemas.microsoft.com/office/powerpoint/2010/main" val="3950298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1" descr="Screen Shot 2012-12-01 at 1.1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584325"/>
            <a:ext cx="4948238" cy="500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750888" y="1841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API – System Call – OS Relationship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0888" y="1016000"/>
            <a:ext cx="7642225" cy="312738"/>
          </a:xfrm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C program invoking </a:t>
            </a:r>
            <a:r>
              <a:rPr lang="en-US" altLang="zh-CN" dirty="0" err="1">
                <a:ea typeface="MS PGothic" charset="-128"/>
              </a:rPr>
              <a:t>printf</a:t>
            </a:r>
            <a:r>
              <a:rPr lang="en-US" altLang="zh-CN" dirty="0">
                <a:ea typeface="MS PGothic" charset="-128"/>
              </a:rPr>
              <a:t>() library call, which calls write()</a:t>
            </a:r>
          </a:p>
        </p:txBody>
      </p:sp>
    </p:spTree>
    <p:extLst>
      <p:ext uri="{BB962C8B-B14F-4D97-AF65-F5344CB8AC3E}">
        <p14:creationId xmlns:p14="http://schemas.microsoft.com/office/powerpoint/2010/main" val="138407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Interrupt Controller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819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 err="1">
                <a:ea typeface="MS PGothic" charset="-128"/>
              </a:rPr>
              <a:t>Maskable</a:t>
            </a:r>
            <a:r>
              <a:rPr lang="zh-CN" altLang="en-US" sz="3200" dirty="0">
                <a:ea typeface="MS PGothic" charset="-128"/>
              </a:rPr>
              <a:t> </a:t>
            </a:r>
            <a:r>
              <a:rPr lang="en-US" altLang="zh-CN" sz="3200" dirty="0">
                <a:ea typeface="MS PGothic" charset="-128"/>
              </a:rPr>
              <a:t>vs. non-</a:t>
            </a:r>
            <a:r>
              <a:rPr lang="en-US" altLang="zh-CN" sz="3200" dirty="0" err="1">
                <a:ea typeface="MS PGothic" charset="-128"/>
              </a:rPr>
              <a:t>maskable</a:t>
            </a:r>
            <a:endParaRPr lang="en-US" altLang="zh-CN" sz="3200" dirty="0">
              <a:ea typeface="MS PGothic" charset="-128"/>
            </a:endParaRPr>
          </a:p>
          <a:p>
            <a:endParaRPr lang="en-US" altLang="zh-CN" sz="3200" dirty="0">
              <a:ea typeface="MS PGothic" charset="-128"/>
            </a:endParaRPr>
          </a:p>
          <a:p>
            <a:endParaRPr lang="en-US" altLang="zh-CN" sz="3200" dirty="0">
              <a:ea typeface="MS PGothic" charset="-128"/>
            </a:endParaRPr>
          </a:p>
          <a:p>
            <a:endParaRPr lang="en-US" altLang="zh-CN" sz="3200" dirty="0">
              <a:ea typeface="MS PGothic" charset="-128"/>
            </a:endParaRPr>
          </a:p>
          <a:p>
            <a:endParaRPr lang="en-US" altLang="zh-CN" sz="3200" dirty="0">
              <a:ea typeface="MS PGothic" charset="-128"/>
            </a:endParaRPr>
          </a:p>
          <a:p>
            <a:endParaRPr lang="en-US" altLang="zh-CN" sz="3200" dirty="0">
              <a:ea typeface="MS PGothic" charset="-128"/>
            </a:endParaRPr>
          </a:p>
          <a:p>
            <a:endParaRPr lang="en-US" altLang="zh-CN" sz="3200" dirty="0">
              <a:ea typeface="MS PGothic" charset="-128"/>
            </a:endParaRPr>
          </a:p>
        </p:txBody>
      </p:sp>
      <p:pic>
        <p:nvPicPr>
          <p:cNvPr id="819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4692"/>
            <a:ext cx="5647765" cy="222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BC64A2F-ED27-4E52-AD3B-0A6FD6F6D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582" y="2895310"/>
            <a:ext cx="3271569" cy="188796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6E01359-662D-4A27-96A6-13C202D56DEF}"/>
              </a:ext>
            </a:extLst>
          </p:cNvPr>
          <p:cNvSpPr txBox="1"/>
          <p:nvPr/>
        </p:nvSpPr>
        <p:spPr>
          <a:xfrm>
            <a:off x="4114800" y="5066852"/>
            <a:ext cx="180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Intel 8259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283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82650" y="136525"/>
            <a:ext cx="8415338" cy="576263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Transition from User to Kernel Mode</a:t>
            </a:r>
          </a:p>
        </p:txBody>
      </p:sp>
      <p:pic>
        <p:nvPicPr>
          <p:cNvPr id="4813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1738313"/>
            <a:ext cx="8810625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E466056-5C95-4B23-98C6-81E54A1384D5}"/>
              </a:ext>
            </a:extLst>
          </p:cNvPr>
          <p:cNvSpPr/>
          <p:nvPr/>
        </p:nvSpPr>
        <p:spPr bwMode="auto">
          <a:xfrm>
            <a:off x="3108960" y="3145536"/>
            <a:ext cx="3866606" cy="55386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0F7AA5-DCE8-4BCE-B638-E642D604FF66}"/>
              </a:ext>
            </a:extLst>
          </p:cNvPr>
          <p:cNvSpPr txBox="1"/>
          <p:nvPr/>
        </p:nvSpPr>
        <p:spPr>
          <a:xfrm>
            <a:off x="2320834" y="5021560"/>
            <a:ext cx="544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通过特殊的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系统调用</a:t>
            </a:r>
            <a:r>
              <a:rPr lang="zh-CN" altLang="en-US" sz="2400" dirty="0">
                <a:solidFill>
                  <a:srgbClr val="FF0000"/>
                </a:solidFill>
              </a:rPr>
              <a:t>指令实现提权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ctr"/>
            <a:r>
              <a:rPr lang="en-US" altLang="zh-CN" sz="2400" dirty="0">
                <a:solidFill>
                  <a:srgbClr val="0070C0"/>
                </a:solidFill>
              </a:rPr>
              <a:t>But?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30273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System Call Implementation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982663" y="198438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System Call Parameter Passing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66050" cy="50673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ea typeface="MS PGothic" charset="-128"/>
              </a:rPr>
              <a:t>Often, more information is required than simply identity of desired system call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Exact type and amount of information vary according to OS and call</a:t>
            </a:r>
            <a:endParaRPr lang="en-US" altLang="zh-CN" sz="900" dirty="0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ea typeface="MS PGothic" charset="-128"/>
              </a:rPr>
              <a:t>Three general methods used to pass parameters to the OS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Simplest:  pass the parameters in registers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 In some cases, may be more parameters than registers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Parameters stored in a block</a:t>
            </a:r>
            <a:r>
              <a:rPr lang="en-US" altLang="zh-CN" i="1" dirty="0">
                <a:ea typeface="MS PGothic" charset="-128"/>
              </a:rPr>
              <a:t>, </a:t>
            </a:r>
            <a:r>
              <a:rPr lang="en-US" altLang="zh-CN" dirty="0">
                <a:ea typeface="MS PGothic" charset="-128"/>
              </a:rPr>
              <a:t>or table, in memory, and address of block passed as a parameter in a register 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This approach taken by Linux and Solaris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Parameters placed, or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pushed</a:t>
            </a:r>
            <a:r>
              <a:rPr lang="en-US" altLang="zh-CN" i="1" dirty="0">
                <a:ea typeface="MS PGothic" charset="-128"/>
              </a:rPr>
              <a:t>, </a:t>
            </a:r>
            <a:r>
              <a:rPr lang="en-US" altLang="zh-CN" dirty="0">
                <a:ea typeface="MS PGothic" charset="-128"/>
              </a:rPr>
              <a:t>onto the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stack</a:t>
            </a:r>
            <a:r>
              <a:rPr lang="en-US" altLang="zh-CN" i="1" dirty="0">
                <a:ea typeface="MS PGothic" charset="-128"/>
              </a:rPr>
              <a:t> </a:t>
            </a:r>
            <a:r>
              <a:rPr lang="en-US" altLang="zh-CN" dirty="0">
                <a:ea typeface="MS PGothic" charset="-128"/>
              </a:rPr>
              <a:t>by the program and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popped</a:t>
            </a:r>
            <a:r>
              <a:rPr lang="en-US" altLang="zh-CN" i="1" dirty="0">
                <a:ea typeface="MS PGothic" charset="-128"/>
              </a:rPr>
              <a:t> </a:t>
            </a:r>
            <a:r>
              <a:rPr lang="en-US" altLang="zh-CN" dirty="0">
                <a:ea typeface="MS PGothic" charset="-128"/>
              </a:rPr>
              <a:t>off the stack by the operating system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Block and stack methods do not limit the number or length of parameters being passed</a:t>
            </a:r>
          </a:p>
          <a:p>
            <a:pPr lvl="1">
              <a:lnSpc>
                <a:spcPct val="90000"/>
              </a:lnSpc>
            </a:pPr>
            <a:endParaRPr lang="en-US" altLang="zh-CN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Example of Standard API</a:t>
            </a:r>
          </a:p>
        </p:txBody>
      </p:sp>
      <p:pic>
        <p:nvPicPr>
          <p:cNvPr id="59394" name="Picture 1" descr="Screen Shot 2012-12-01 at 12.25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938213"/>
            <a:ext cx="5605462" cy="571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6276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标题 1"/>
          <p:cNvSpPr>
            <a:spLocks noGrp="1"/>
          </p:cNvSpPr>
          <p:nvPr>
            <p:ph type="title"/>
          </p:nvPr>
        </p:nvSpPr>
        <p:spPr>
          <a:xfrm>
            <a:off x="457200" y="277812"/>
            <a:ext cx="8328660" cy="651827"/>
          </a:xfrm>
        </p:spPr>
        <p:txBody>
          <a:bodyPr/>
          <a:lstStyle/>
          <a:p>
            <a:endParaRPr kumimoji="1" lang="zh-CN" altLang="en-US">
              <a:ea typeface="MS PGothic" charset="-128"/>
            </a:endParaRPr>
          </a:p>
        </p:txBody>
      </p:sp>
      <p:pic>
        <p:nvPicPr>
          <p:cNvPr id="7373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532260"/>
            <a:ext cx="7981950" cy="632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90" y="310010"/>
            <a:ext cx="3962400" cy="4445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D2103DD-302A-4C5E-A2CC-C3097364C6BD}"/>
              </a:ext>
            </a:extLst>
          </p:cNvPr>
          <p:cNvSpPr/>
          <p:nvPr/>
        </p:nvSpPr>
        <p:spPr bwMode="auto">
          <a:xfrm>
            <a:off x="4085735" y="2268111"/>
            <a:ext cx="571500" cy="259080"/>
          </a:xfrm>
          <a:prstGeom prst="rect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344079-8F8A-4502-9C10-54C75C8E8EEB}"/>
              </a:ext>
            </a:extLst>
          </p:cNvPr>
          <p:cNvSpPr/>
          <p:nvPr/>
        </p:nvSpPr>
        <p:spPr bwMode="auto">
          <a:xfrm>
            <a:off x="3679154" y="1958122"/>
            <a:ext cx="571500" cy="259080"/>
          </a:xfrm>
          <a:prstGeom prst="rect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Linux System Call List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55298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1646" y="1055687"/>
            <a:ext cx="6283030" cy="5524500"/>
          </a:xfr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0FE99AA-FFD9-4753-9358-2F7FE9CDA578}"/>
              </a:ext>
            </a:extLst>
          </p:cNvPr>
          <p:cNvSpPr/>
          <p:nvPr/>
        </p:nvSpPr>
        <p:spPr bwMode="auto">
          <a:xfrm>
            <a:off x="1524000" y="1485900"/>
            <a:ext cx="5288280" cy="7467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619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System Call: Summary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75778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422400"/>
            <a:ext cx="9144000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4B61684-EB45-4C52-BD09-7E0525C3D022}"/>
              </a:ext>
            </a:extLst>
          </p:cNvPr>
          <p:cNvSpPr/>
          <p:nvPr/>
        </p:nvSpPr>
        <p:spPr bwMode="auto">
          <a:xfrm>
            <a:off x="2351314" y="2743200"/>
            <a:ext cx="899886" cy="4305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3202CD-7614-405C-82EB-6715FC6CAE9A}"/>
              </a:ext>
            </a:extLst>
          </p:cNvPr>
          <p:cNvSpPr/>
          <p:nvPr/>
        </p:nvSpPr>
        <p:spPr bwMode="auto">
          <a:xfrm>
            <a:off x="4511523" y="3211324"/>
            <a:ext cx="899886" cy="4305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System Call: Summary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76802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8913"/>
            <a:ext cx="9175750" cy="425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9" y="889000"/>
            <a:ext cx="9144000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95350" y="166688"/>
            <a:ext cx="779145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>
                <a:ea typeface="MS PGothic" charset="-128"/>
              </a:rPr>
              <a:t>Summary: User vs Kernel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1900238" y="2371725"/>
            <a:ext cx="1143000" cy="3714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367088" y="4767262"/>
            <a:ext cx="1143000" cy="3714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B38463-5521-CE69-ABEA-9F83AB315C58}"/>
              </a:ext>
            </a:extLst>
          </p:cNvPr>
          <p:cNvSpPr txBox="1"/>
          <p:nvPr/>
        </p:nvSpPr>
        <p:spPr>
          <a:xfrm>
            <a:off x="4704431" y="4767262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狭义的</a:t>
            </a:r>
            <a:r>
              <a:rPr lang="en-US" altLang="zh-CN" dirty="0"/>
              <a:t>interrupt</a:t>
            </a:r>
            <a:r>
              <a:rPr lang="zh-CN" altLang="en-US" dirty="0"/>
              <a:t>，外中断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>
          <a:xfrm>
            <a:off x="473075" y="2143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Types of System Calls</a:t>
            </a:r>
          </a:p>
        </p:txBody>
      </p:sp>
      <p:sp>
        <p:nvSpPr>
          <p:cNvPr id="8294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54075" y="1138238"/>
            <a:ext cx="8229600" cy="4530725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Process control</a:t>
            </a:r>
          </a:p>
          <a:p>
            <a:pPr lvl="1"/>
            <a:r>
              <a:rPr lang="en-US" altLang="zh-CN" dirty="0">
                <a:ea typeface="MS PGothic" charset="-128"/>
              </a:rPr>
              <a:t>create process, terminate process</a:t>
            </a:r>
          </a:p>
          <a:p>
            <a:pPr lvl="1"/>
            <a:r>
              <a:rPr lang="en-US" altLang="zh-CN" dirty="0">
                <a:ea typeface="MS PGothic" charset="-128"/>
              </a:rPr>
              <a:t>end, abort</a:t>
            </a:r>
          </a:p>
          <a:p>
            <a:pPr lvl="1"/>
            <a:r>
              <a:rPr lang="en-US" altLang="zh-CN" dirty="0">
                <a:ea typeface="MS PGothic" charset="-128"/>
              </a:rPr>
              <a:t>load, execute</a:t>
            </a:r>
          </a:p>
          <a:p>
            <a:pPr lvl="1"/>
            <a:r>
              <a:rPr lang="en-US" altLang="zh-CN" dirty="0">
                <a:ea typeface="MS PGothic" charset="-128"/>
              </a:rPr>
              <a:t>get process attributes, set process attributes</a:t>
            </a:r>
          </a:p>
          <a:p>
            <a:pPr lvl="1"/>
            <a:r>
              <a:rPr lang="en-US" altLang="zh-CN" dirty="0">
                <a:ea typeface="MS PGothic" charset="-128"/>
              </a:rPr>
              <a:t>wait for time</a:t>
            </a:r>
          </a:p>
          <a:p>
            <a:pPr lvl="1"/>
            <a:r>
              <a:rPr lang="en-US" altLang="zh-CN" dirty="0">
                <a:ea typeface="MS PGothic" charset="-128"/>
              </a:rPr>
              <a:t>wait event, signal event</a:t>
            </a:r>
          </a:p>
          <a:p>
            <a:pPr lvl="1"/>
            <a:r>
              <a:rPr lang="en-US" altLang="zh-CN" dirty="0">
                <a:ea typeface="MS PGothic" charset="-128"/>
              </a:rPr>
              <a:t>allocate and free memory</a:t>
            </a:r>
          </a:p>
          <a:p>
            <a:pPr lvl="1"/>
            <a:r>
              <a:rPr lang="en-US" altLang="zh-CN" dirty="0">
                <a:ea typeface="MS PGothic" charset="-128"/>
              </a:rPr>
              <a:t>Dump memory if error</a:t>
            </a:r>
          </a:p>
          <a:p>
            <a:pPr lvl="1"/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Debugger</a:t>
            </a:r>
            <a:r>
              <a:rPr lang="en-US" altLang="zh-CN" dirty="0">
                <a:ea typeface="MS PGothic" charset="-128"/>
              </a:rPr>
              <a:t> for determining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bugs, single step </a:t>
            </a:r>
            <a:r>
              <a:rPr lang="en-US" altLang="zh-CN" dirty="0">
                <a:ea typeface="MS PGothic" charset="-128"/>
              </a:rPr>
              <a:t>execution</a:t>
            </a:r>
          </a:p>
          <a:p>
            <a:pPr lvl="1"/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Locks</a:t>
            </a:r>
            <a:r>
              <a:rPr lang="en-US" altLang="zh-CN" dirty="0">
                <a:ea typeface="MS PGothic" charset="-128"/>
              </a:rPr>
              <a:t> for managing access to shared data between processes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D7A2D857-4A21-CE36-883E-A4C722906029}"/>
              </a:ext>
            </a:extLst>
          </p:cNvPr>
          <p:cNvSpPr/>
          <p:nvPr/>
        </p:nvSpPr>
        <p:spPr bwMode="auto">
          <a:xfrm>
            <a:off x="321617" y="0"/>
            <a:ext cx="1311691" cy="107836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Interrupt Controller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8194" name="内容占位符 2"/>
          <p:cNvSpPr>
            <a:spLocks noGrp="1"/>
          </p:cNvSpPr>
          <p:nvPr>
            <p:ph idx="1"/>
          </p:nvPr>
        </p:nvSpPr>
        <p:spPr>
          <a:xfrm>
            <a:off x="806450" y="1233489"/>
            <a:ext cx="8229600" cy="659858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Advanced PIC</a:t>
            </a:r>
          </a:p>
          <a:p>
            <a:endParaRPr lang="en-US" altLang="zh-CN" sz="3200" dirty="0">
              <a:ea typeface="MS PGothic" charset="-128"/>
            </a:endParaRPr>
          </a:p>
          <a:p>
            <a:endParaRPr lang="en-US" altLang="zh-CN" sz="3200" dirty="0">
              <a:ea typeface="MS PGothic" charset="-128"/>
            </a:endParaRPr>
          </a:p>
          <a:p>
            <a:endParaRPr lang="en-US" altLang="zh-CN" sz="3200" dirty="0">
              <a:ea typeface="MS PGothic" charset="-128"/>
            </a:endParaRPr>
          </a:p>
          <a:p>
            <a:endParaRPr lang="en-US" altLang="zh-CN" sz="3200" dirty="0">
              <a:ea typeface="MS PGothic" charset="-128"/>
            </a:endParaRPr>
          </a:p>
          <a:p>
            <a:endParaRPr lang="en-US" altLang="zh-CN" sz="3200" dirty="0">
              <a:ea typeface="MS PGothic" charset="-128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128650-2FC1-433D-AE63-28A5BE960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422" y="2103118"/>
            <a:ext cx="5971024" cy="40951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595659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Types of System Calls</a:t>
            </a:r>
          </a:p>
        </p:txBody>
      </p:sp>
      <p:sp>
        <p:nvSpPr>
          <p:cNvPr id="8499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>
                <a:ea typeface="MS PGothic" charset="-128"/>
              </a:rPr>
              <a:t>File management</a:t>
            </a:r>
          </a:p>
          <a:p>
            <a:pPr lvl="1"/>
            <a:r>
              <a:rPr lang="en-US" altLang="zh-CN" dirty="0">
                <a:ea typeface="MS PGothic" charset="-128"/>
              </a:rPr>
              <a:t>create file, delete file</a:t>
            </a:r>
          </a:p>
          <a:p>
            <a:pPr lvl="1"/>
            <a:r>
              <a:rPr lang="en-US" altLang="zh-CN" dirty="0">
                <a:ea typeface="MS PGothic" charset="-128"/>
              </a:rPr>
              <a:t>open, close file</a:t>
            </a:r>
          </a:p>
          <a:p>
            <a:pPr lvl="1"/>
            <a:r>
              <a:rPr lang="en-US" altLang="zh-CN" dirty="0">
                <a:ea typeface="MS PGothic" charset="-128"/>
              </a:rPr>
              <a:t>read, write, reposition</a:t>
            </a:r>
          </a:p>
          <a:p>
            <a:pPr lvl="1"/>
            <a:r>
              <a:rPr lang="en-US" altLang="zh-CN" dirty="0">
                <a:ea typeface="MS PGothic" charset="-128"/>
              </a:rPr>
              <a:t>get and set file attributes</a:t>
            </a:r>
          </a:p>
          <a:p>
            <a:r>
              <a:rPr lang="en-US" altLang="zh-CN" sz="2400" dirty="0">
                <a:ea typeface="MS PGothic" charset="-128"/>
              </a:rPr>
              <a:t>Device management</a:t>
            </a:r>
          </a:p>
          <a:p>
            <a:pPr lvl="1"/>
            <a:r>
              <a:rPr lang="en-US" altLang="zh-CN" dirty="0">
                <a:ea typeface="MS PGothic" charset="-128"/>
              </a:rPr>
              <a:t>request device, release device</a:t>
            </a:r>
          </a:p>
          <a:p>
            <a:pPr lvl="1"/>
            <a:r>
              <a:rPr lang="en-US" altLang="zh-CN" dirty="0">
                <a:ea typeface="MS PGothic" charset="-128"/>
              </a:rPr>
              <a:t>read, write, reposition</a:t>
            </a:r>
          </a:p>
          <a:p>
            <a:pPr lvl="1"/>
            <a:r>
              <a:rPr lang="en-US" altLang="zh-CN" dirty="0">
                <a:ea typeface="MS PGothic" charset="-128"/>
              </a:rPr>
              <a:t>get device attributes, set device attributes</a:t>
            </a:r>
          </a:p>
          <a:p>
            <a:pPr lvl="1"/>
            <a:r>
              <a:rPr lang="en-US" altLang="zh-CN" dirty="0">
                <a:ea typeface="MS PGothic" charset="-128"/>
              </a:rPr>
              <a:t>logically attach or detach devices</a:t>
            </a:r>
          </a:p>
          <a:p>
            <a:pPr lvl="1"/>
            <a:endParaRPr lang="en-US" altLang="zh-CN" dirty="0">
              <a:ea typeface="MS PGothic" charset="-128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B04CA31-CC15-01AB-30AC-B7192C7A8CA5}"/>
              </a:ext>
            </a:extLst>
          </p:cNvPr>
          <p:cNvSpPr/>
          <p:nvPr/>
        </p:nvSpPr>
        <p:spPr bwMode="auto">
          <a:xfrm>
            <a:off x="290086" y="44143"/>
            <a:ext cx="1311691" cy="118934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>
          <a:xfrm>
            <a:off x="536575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Types of System Calls (Cont.)</a:t>
            </a:r>
          </a:p>
        </p:txBody>
      </p:sp>
      <p:sp>
        <p:nvSpPr>
          <p:cNvPr id="8704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34238" cy="4530725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Information maintenance</a:t>
            </a:r>
          </a:p>
          <a:p>
            <a:pPr lvl="1"/>
            <a:r>
              <a:rPr lang="en-US" altLang="zh-CN" dirty="0">
                <a:ea typeface="MS PGothic" charset="-128"/>
              </a:rPr>
              <a:t>get time or date, set time or date</a:t>
            </a:r>
          </a:p>
          <a:p>
            <a:pPr lvl="1"/>
            <a:r>
              <a:rPr lang="en-US" altLang="zh-CN" dirty="0">
                <a:ea typeface="MS PGothic" charset="-128"/>
              </a:rPr>
              <a:t>get system data, set system data</a:t>
            </a:r>
          </a:p>
          <a:p>
            <a:pPr lvl="1"/>
            <a:r>
              <a:rPr lang="en-US" altLang="zh-CN" dirty="0">
                <a:ea typeface="MS PGothic" charset="-128"/>
              </a:rPr>
              <a:t>get and set process, file, or device attributes</a:t>
            </a:r>
          </a:p>
          <a:p>
            <a:r>
              <a:rPr lang="en-US" altLang="zh-CN" sz="2400" dirty="0">
                <a:ea typeface="MS PGothic" charset="-128"/>
              </a:rPr>
              <a:t>Communications</a:t>
            </a:r>
          </a:p>
          <a:p>
            <a:pPr lvl="1"/>
            <a:r>
              <a:rPr lang="en-US" altLang="zh-CN" dirty="0">
                <a:ea typeface="MS PGothic" charset="-128"/>
              </a:rPr>
              <a:t>create, delete communication connection</a:t>
            </a:r>
          </a:p>
          <a:p>
            <a:pPr lvl="1"/>
            <a:r>
              <a:rPr lang="en-US" altLang="zh-CN" dirty="0">
                <a:ea typeface="MS PGothic" charset="-128"/>
              </a:rPr>
              <a:t>send, receive messages if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message passing model </a:t>
            </a:r>
            <a:r>
              <a:rPr lang="en-US" altLang="zh-CN" dirty="0">
                <a:ea typeface="MS PGothic" charset="-128"/>
              </a:rPr>
              <a:t>to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host name</a:t>
            </a:r>
            <a:r>
              <a:rPr lang="en-US" altLang="zh-CN" dirty="0">
                <a:ea typeface="MS PGothic" charset="-128"/>
              </a:rPr>
              <a:t> or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process name</a:t>
            </a:r>
          </a:p>
          <a:p>
            <a:pPr lvl="2"/>
            <a:r>
              <a:rPr lang="en-US" altLang="zh-CN" dirty="0">
                <a:ea typeface="MS PGothic" charset="-128"/>
              </a:rPr>
              <a:t>From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 client </a:t>
            </a:r>
            <a:r>
              <a:rPr lang="en-US" altLang="zh-CN" dirty="0">
                <a:ea typeface="MS PGothic" charset="-128"/>
              </a:rPr>
              <a:t>to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 server</a:t>
            </a:r>
          </a:p>
          <a:p>
            <a:pPr lvl="1"/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Shared-memory model </a:t>
            </a:r>
            <a:r>
              <a:rPr lang="en-US" altLang="zh-CN" dirty="0">
                <a:ea typeface="MS PGothic" charset="-128"/>
              </a:rPr>
              <a:t>create and gain access to memory regions</a:t>
            </a:r>
          </a:p>
          <a:p>
            <a:pPr lvl="1"/>
            <a:r>
              <a:rPr lang="en-US" altLang="zh-CN" dirty="0">
                <a:ea typeface="MS PGothic" charset="-128"/>
              </a:rPr>
              <a:t>transfer status information</a:t>
            </a:r>
          </a:p>
          <a:p>
            <a:pPr lvl="1"/>
            <a:r>
              <a:rPr lang="en-US" altLang="zh-CN" dirty="0">
                <a:ea typeface="MS PGothic" charset="-128"/>
              </a:rPr>
              <a:t>attach and detach remote devices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>
          <a:xfrm>
            <a:off x="504825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Types of System Calls (Cont.)</a:t>
            </a:r>
          </a:p>
        </p:txBody>
      </p:sp>
      <p:sp>
        <p:nvSpPr>
          <p:cNvPr id="8909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06450" y="1219200"/>
            <a:ext cx="8229600" cy="4530725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Protection</a:t>
            </a:r>
          </a:p>
          <a:p>
            <a:pPr lvl="1"/>
            <a:r>
              <a:rPr lang="en-US" altLang="zh-CN" dirty="0">
                <a:ea typeface="MS PGothic" charset="-128"/>
              </a:rPr>
              <a:t>Control access to resources</a:t>
            </a:r>
          </a:p>
          <a:p>
            <a:pPr lvl="1"/>
            <a:r>
              <a:rPr lang="en-US" altLang="zh-CN" dirty="0">
                <a:ea typeface="MS PGothic" charset="-128"/>
              </a:rPr>
              <a:t>Get and set permissions</a:t>
            </a:r>
          </a:p>
          <a:p>
            <a:pPr lvl="1"/>
            <a:r>
              <a:rPr lang="en-US" altLang="zh-CN" dirty="0">
                <a:ea typeface="MS PGothic" charset="-128"/>
              </a:rPr>
              <a:t>Allow and deny user access</a:t>
            </a:r>
          </a:p>
          <a:p>
            <a:pPr lvl="1"/>
            <a:endParaRPr lang="en-US" altLang="zh-CN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/>
          <p:cNvSpPr>
            <a:spLocks noGrp="1"/>
          </p:cNvSpPr>
          <p:nvPr>
            <p:ph type="title"/>
          </p:nvPr>
        </p:nvSpPr>
        <p:spPr>
          <a:xfrm>
            <a:off x="1179513" y="106363"/>
            <a:ext cx="7648575" cy="576262"/>
          </a:xfrm>
        </p:spPr>
        <p:txBody>
          <a:bodyPr/>
          <a:lstStyle/>
          <a:p>
            <a:pPr eaLnBrk="1" hangingPunct="1"/>
            <a:r>
              <a:rPr lang="en-US" altLang="zh-CN" sz="2400">
                <a:ea typeface="MS PGothic" charset="-128"/>
              </a:rPr>
              <a:t>Examples of Windows and  Unix System Calls</a:t>
            </a:r>
          </a:p>
        </p:txBody>
      </p:sp>
      <p:pic>
        <p:nvPicPr>
          <p:cNvPr id="91138" name="Picture 6" descr="OS8-p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959725"/>
            <a:ext cx="6343650" cy="565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578850" cy="576262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Question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93186" name="内容占位符 2"/>
          <p:cNvSpPr>
            <a:spLocks noGrp="1"/>
          </p:cNvSpPr>
          <p:nvPr>
            <p:ph idx="1"/>
          </p:nvPr>
        </p:nvSpPr>
        <p:spPr>
          <a:xfrm>
            <a:off x="563563" y="1190626"/>
            <a:ext cx="8580437" cy="1909762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Why Applications Are Operating-System Specific?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  <a:ea typeface="MS PGothic" charset="-128"/>
              </a:rPr>
              <a:t>Demo 1: hello world</a:t>
            </a:r>
            <a:endParaRPr lang="zh-CN" altLang="en-US" sz="2000" dirty="0">
              <a:solidFill>
                <a:srgbClr val="FF0000"/>
              </a:solidFill>
              <a:ea typeface="MS PGothic" charset="-128"/>
            </a:endParaRPr>
          </a:p>
          <a:p>
            <a:pPr lvl="1"/>
            <a:r>
              <a:rPr lang="en-US" altLang="zh-CN" sz="2000" dirty="0">
                <a:solidFill>
                  <a:srgbClr val="FF0000"/>
                </a:solidFill>
                <a:ea typeface="MS PGothic" charset="-128"/>
              </a:rPr>
              <a:t>Demo 2: </a:t>
            </a:r>
            <a:r>
              <a:rPr lang="en-US" altLang="zh-CN" sz="2000" dirty="0" err="1">
                <a:solidFill>
                  <a:srgbClr val="FF0000"/>
                </a:solidFill>
                <a:ea typeface="MS PGothic" charset="-128"/>
              </a:rPr>
              <a:t>vscode</a:t>
            </a:r>
            <a:r>
              <a:rPr lang="en-US" altLang="zh-CN" sz="2000" dirty="0">
                <a:solidFill>
                  <a:srgbClr val="FF0000"/>
                </a:solidFill>
                <a:ea typeface="MS PGothic" charset="-128"/>
              </a:rPr>
              <a:t> download</a:t>
            </a:r>
          </a:p>
          <a:p>
            <a:pPr lvl="2"/>
            <a:r>
              <a:rPr lang="en-US" altLang="zh-CN" sz="2000" dirty="0">
                <a:ea typeface="MS PGothic" charset="-128"/>
                <a:hlinkClick r:id="rId3"/>
              </a:rPr>
              <a:t>https://code.visualstudio.com/#alt-downloads</a:t>
            </a:r>
            <a:endParaRPr lang="en-US" altLang="zh-CN" sz="2000" dirty="0">
              <a:ea typeface="MS PGothic" charset="-128"/>
            </a:endParaRPr>
          </a:p>
          <a:p>
            <a:pPr lvl="1"/>
            <a:endParaRPr lang="en-US" altLang="zh-CN" sz="2400" dirty="0">
              <a:solidFill>
                <a:srgbClr val="FF0000"/>
              </a:solidFill>
              <a:ea typeface="MS PGothic" charset="-128"/>
            </a:endParaRPr>
          </a:p>
          <a:p>
            <a:pPr lvl="1"/>
            <a:endParaRPr lang="zh-CN" altLang="en-US" sz="2800" dirty="0">
              <a:ea typeface="MS PGothic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15C0DA-E848-4AF1-8DD5-DD2D103F5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814" y="3246013"/>
            <a:ext cx="7204430" cy="281612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Linker and Loader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9523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987425"/>
            <a:ext cx="6134100" cy="58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1928813" y="5414963"/>
            <a:ext cx="1300162" cy="9429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Executable Binary for Linux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96258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158875"/>
            <a:ext cx="8799513" cy="531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/>
          <p:cNvSpPr>
            <a:spLocks noGrp="1"/>
          </p:cNvSpPr>
          <p:nvPr>
            <p:ph type="title"/>
          </p:nvPr>
        </p:nvSpPr>
        <p:spPr>
          <a:xfrm>
            <a:off x="557213" y="3040063"/>
            <a:ext cx="8229600" cy="576262"/>
          </a:xfrm>
        </p:spPr>
        <p:txBody>
          <a:bodyPr/>
          <a:lstStyle/>
          <a:p>
            <a:r>
              <a:rPr lang="en-US" altLang="zh-CN">
                <a:ea typeface="MS PGothic" charset="-128"/>
              </a:rPr>
              <a:t>Operating System Structure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908050"/>
            <a:ext cx="4133850" cy="594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MS PGothic" charset="-128"/>
              </a:rPr>
              <a:t>Monolithic: Linux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98307" name="文本框 4"/>
          <p:cNvSpPr txBox="1">
            <a:spLocks noChangeArrowheads="1"/>
          </p:cNvSpPr>
          <p:nvPr/>
        </p:nvSpPr>
        <p:spPr bwMode="auto">
          <a:xfrm>
            <a:off x="7029450" y="4243388"/>
            <a:ext cx="14716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rgbClr val="FF0000"/>
                </a:solidFill>
                <a:latin typeface="Verdana" charset="0"/>
              </a:rPr>
              <a:t>Demo1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rgbClr val="FF0000"/>
                </a:solidFill>
                <a:latin typeface="Verdana" charset="0"/>
              </a:rPr>
              <a:t>Demo2</a:t>
            </a:r>
            <a:endParaRPr lang="zh-CN" altLang="en-US" b="1">
              <a:solidFill>
                <a:srgbClr val="FF0000"/>
              </a:solidFill>
              <a:latin typeface="Verdana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4299"/>
            <a:ext cx="8454118" cy="511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90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Interrupt  Vector for Linux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2.6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10242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1200126"/>
            <a:ext cx="9144000" cy="4500587"/>
          </a:xfrm>
        </p:spPr>
      </p:pic>
    </p:spTree>
    <p:extLst>
      <p:ext uri="{BB962C8B-B14F-4D97-AF65-F5344CB8AC3E}">
        <p14:creationId xmlns:p14="http://schemas.microsoft.com/office/powerpoint/2010/main" val="1433774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 noChangeArrowheads="1"/>
          </p:cNvSpPr>
          <p:nvPr>
            <p:ph type="title"/>
          </p:nvPr>
        </p:nvSpPr>
        <p:spPr>
          <a:xfrm>
            <a:off x="504825" y="2143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Microkernel System Structure </a:t>
            </a:r>
            <a:endParaRPr lang="en-US" altLang="zh-CN" sz="2400">
              <a:ea typeface="MS PGothic" charset="-128"/>
            </a:endParaRPr>
          </a:p>
        </p:txBody>
      </p:sp>
      <p:pic>
        <p:nvPicPr>
          <p:cNvPr id="100354" name="Picture 2" descr="2_1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9" y="1397000"/>
            <a:ext cx="8557759" cy="4140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Harmony OS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7170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9144000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线连接符 3"/>
          <p:cNvCxnSpPr/>
          <p:nvPr/>
        </p:nvCxnSpPr>
        <p:spPr bwMode="auto">
          <a:xfrm>
            <a:off x="6986588" y="3300413"/>
            <a:ext cx="2157412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线连接符 6"/>
          <p:cNvCxnSpPr/>
          <p:nvPr/>
        </p:nvCxnSpPr>
        <p:spPr bwMode="auto">
          <a:xfrm>
            <a:off x="4438650" y="3509963"/>
            <a:ext cx="1419225" cy="476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73" name="文本框 5"/>
          <p:cNvSpPr txBox="1">
            <a:spLocks noChangeArrowheads="1"/>
          </p:cNvSpPr>
          <p:nvPr/>
        </p:nvSpPr>
        <p:spPr bwMode="auto">
          <a:xfrm>
            <a:off x="4286250" y="5272088"/>
            <a:ext cx="3557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r>
              <a:rPr lang="en-US" altLang="zh-CN" dirty="0">
                <a:solidFill>
                  <a:srgbClr val="66CCFF"/>
                </a:solidFill>
              </a:rPr>
              <a:t>https://hmxt.org/</a:t>
            </a:r>
            <a:endParaRPr kumimoji="1" lang="zh-CN" altLang="en-US" dirty="0">
              <a:solidFill>
                <a:srgbClr val="66CCFF"/>
              </a:solidFill>
            </a:endParaRPr>
          </a:p>
        </p:txBody>
      </p:sp>
      <p:sp>
        <p:nvSpPr>
          <p:cNvPr id="7174" name="文本框 7"/>
          <p:cNvSpPr txBox="1">
            <a:spLocks noChangeArrowheads="1"/>
          </p:cNvSpPr>
          <p:nvPr/>
        </p:nvSpPr>
        <p:spPr bwMode="auto">
          <a:xfrm>
            <a:off x="2811463" y="1179513"/>
            <a:ext cx="46720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r>
              <a:rPr kumimoji="1" lang="zh-CN" altLang="en-US" sz="2400" dirty="0">
                <a:solidFill>
                  <a:srgbClr val="FF0000"/>
                </a:solidFill>
              </a:rPr>
              <a:t>微内核</a:t>
            </a:r>
            <a:r>
              <a:rPr kumimoji="1" lang="zh-CN" altLang="en-US" sz="2400" dirty="0"/>
              <a:t>、全场景、分布式</a:t>
            </a:r>
          </a:p>
        </p:txBody>
      </p:sp>
    </p:spTree>
    <p:extLst>
      <p:ext uri="{BB962C8B-B14F-4D97-AF65-F5344CB8AC3E}">
        <p14:creationId xmlns:p14="http://schemas.microsoft.com/office/powerpoint/2010/main" val="1715412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End of Chapter 2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179513" y="198438"/>
            <a:ext cx="779145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>
                <a:ea typeface="MS PGothic" charset="-128"/>
              </a:rPr>
              <a:t>CPU Protection Ring</a:t>
            </a:r>
          </a:p>
        </p:txBody>
      </p:sp>
      <p:pic>
        <p:nvPicPr>
          <p:cNvPr id="45058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385888"/>
            <a:ext cx="772477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文本框 3"/>
          <p:cNvSpPr txBox="1">
            <a:spLocks noChangeArrowheads="1"/>
          </p:cNvSpPr>
          <p:nvPr/>
        </p:nvSpPr>
        <p:spPr bwMode="auto">
          <a:xfrm>
            <a:off x="1300163" y="5557838"/>
            <a:ext cx="544353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Verdana" charset="0"/>
              </a:rPr>
              <a:t>Pictures: </a:t>
            </a:r>
            <a:r>
              <a:rPr lang="en-US" altLang="zh-CN" sz="1600" dirty="0">
                <a:solidFill>
                  <a:srgbClr val="00B050"/>
                </a:solidFill>
                <a:latin typeface="Verdana" charset="0"/>
              </a:rPr>
              <a:t>http://</a:t>
            </a:r>
            <a:r>
              <a:rPr lang="en-US" altLang="zh-CN" sz="1600" dirty="0" err="1">
                <a:solidFill>
                  <a:srgbClr val="00B050"/>
                </a:solidFill>
                <a:latin typeface="Verdana" charset="0"/>
              </a:rPr>
              <a:t>duartes.org</a:t>
            </a:r>
            <a:r>
              <a:rPr lang="en-US" altLang="zh-CN" sz="1600" dirty="0">
                <a:solidFill>
                  <a:srgbClr val="00B050"/>
                </a:solidFill>
                <a:latin typeface="Verdana" charset="0"/>
              </a:rPr>
              <a:t>/</a:t>
            </a:r>
            <a:r>
              <a:rPr lang="en-US" altLang="zh-CN" sz="1600" dirty="0" err="1">
                <a:solidFill>
                  <a:srgbClr val="00B050"/>
                </a:solidFill>
                <a:latin typeface="Verdana" charset="0"/>
              </a:rPr>
              <a:t>gustavo</a:t>
            </a:r>
            <a:r>
              <a:rPr lang="en-US" altLang="zh-CN" sz="1600" dirty="0">
                <a:solidFill>
                  <a:srgbClr val="00B050"/>
                </a:solidFill>
                <a:latin typeface="Verdana" charset="0"/>
              </a:rPr>
              <a:t>/blog/archives/</a:t>
            </a:r>
            <a:endParaRPr lang="zh-CN" altLang="en-US" sz="1600" dirty="0">
              <a:solidFill>
                <a:srgbClr val="00B050"/>
              </a:solidFill>
              <a:latin typeface="Verdana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7500938" y="1200154"/>
            <a:ext cx="957262" cy="41148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69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179513" y="198438"/>
            <a:ext cx="779145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>
                <a:ea typeface="MS PGothic" charset="-128"/>
              </a:rPr>
              <a:t>Protected</a:t>
            </a:r>
            <a:r>
              <a:rPr lang="zh-CN" altLang="en-US" kern="0" dirty="0">
                <a:ea typeface="MS PGothic" charset="-128"/>
              </a:rPr>
              <a:t> </a:t>
            </a:r>
            <a:r>
              <a:rPr lang="en-US" altLang="zh-CN" kern="0" dirty="0">
                <a:ea typeface="MS PGothic" charset="-128"/>
              </a:rPr>
              <a:t>Mode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49325" y="1106488"/>
            <a:ext cx="7437438" cy="522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CN" sz="2800" kern="0" dirty="0">
                <a:ea typeface="MS PGothic" charset="-128"/>
              </a:rPr>
              <a:t>Control of CPU</a:t>
            </a:r>
          </a:p>
          <a:p>
            <a:pPr>
              <a:lnSpc>
                <a:spcPct val="90000"/>
              </a:lnSpc>
              <a:defRPr/>
            </a:pPr>
            <a:endParaRPr lang="en-US" altLang="zh-CN" sz="2800" kern="0" dirty="0">
              <a:ea typeface="MS PGothic" charset="-128"/>
            </a:endParaRPr>
          </a:p>
          <a:p>
            <a:pPr>
              <a:lnSpc>
                <a:spcPct val="90000"/>
              </a:lnSpc>
              <a:defRPr/>
            </a:pPr>
            <a:endParaRPr lang="en-US" altLang="zh-CN" sz="2800" kern="0" dirty="0">
              <a:ea typeface="MS PGothic" charset="-128"/>
            </a:endParaRPr>
          </a:p>
        </p:txBody>
      </p:sp>
      <p:pic>
        <p:nvPicPr>
          <p:cNvPr id="46083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2263775"/>
            <a:ext cx="889635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线连接符 4"/>
          <p:cNvCxnSpPr/>
          <p:nvPr/>
        </p:nvCxnSpPr>
        <p:spPr bwMode="auto">
          <a:xfrm flipH="1">
            <a:off x="6157911" y="1106488"/>
            <a:ext cx="42863" cy="533717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直线连接符 5"/>
          <p:cNvCxnSpPr/>
          <p:nvPr/>
        </p:nvCxnSpPr>
        <p:spPr bwMode="auto">
          <a:xfrm flipH="1">
            <a:off x="6119332" y="4043362"/>
            <a:ext cx="3048953" cy="14289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文本框 9"/>
          <p:cNvSpPr txBox="1"/>
          <p:nvPr/>
        </p:nvSpPr>
        <p:spPr>
          <a:xfrm>
            <a:off x="4014788" y="1771650"/>
            <a:ext cx="121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rgbClr val="FF0000"/>
                </a:solidFill>
              </a:rPr>
              <a:t>real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81888" y="1751568"/>
            <a:ext cx="148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rgbClr val="FF0000"/>
                </a:solidFill>
              </a:rPr>
              <a:t>protected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42175" y="4573072"/>
            <a:ext cx="188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CCFFFF"/>
                </a:solidFill>
              </a:rPr>
              <a:t>Kernel space</a:t>
            </a:r>
            <a:endParaRPr kumimoji="1" lang="zh-CN" altLang="en-US" b="1" dirty="0">
              <a:solidFill>
                <a:srgbClr val="CCFF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62031" y="2542419"/>
            <a:ext cx="172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B0F0"/>
                </a:solidFill>
              </a:rPr>
              <a:t>User space</a:t>
            </a:r>
            <a:endParaRPr kumimoji="1" lang="zh-CN" altLang="en-US" b="1" dirty="0">
              <a:solidFill>
                <a:srgbClr val="00B0F0"/>
              </a:solidFill>
            </a:endParaRPr>
          </a:p>
        </p:txBody>
      </p:sp>
      <p:pic>
        <p:nvPicPr>
          <p:cNvPr id="1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12" y="5149272"/>
            <a:ext cx="3582988" cy="1723015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9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Interrupt Handling</a:t>
            </a:r>
            <a:endParaRPr kumimoji="1" lang="zh-CN" altLang="en-US" dirty="0"/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" y="1089025"/>
            <a:ext cx="7258050" cy="2699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70" y="4626991"/>
            <a:ext cx="3582988" cy="1723015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720" y="2324106"/>
            <a:ext cx="2705100" cy="402590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cxnSp>
        <p:nvCxnSpPr>
          <p:cNvPr id="8" name="直线箭头连接符 7"/>
          <p:cNvCxnSpPr/>
          <p:nvPr/>
        </p:nvCxnSpPr>
        <p:spPr bwMode="auto">
          <a:xfrm>
            <a:off x="7272334" y="3788029"/>
            <a:ext cx="0" cy="159835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9185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Interrupt  Vector for Linux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47106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5484" y="1283496"/>
            <a:ext cx="8718191" cy="4291008"/>
          </a:xfrm>
        </p:spPr>
      </p:pic>
      <p:cxnSp>
        <p:nvCxnSpPr>
          <p:cNvPr id="47107" name="直线连接符 4"/>
          <p:cNvCxnSpPr>
            <a:cxnSpLocks noChangeShapeType="1"/>
          </p:cNvCxnSpPr>
          <p:nvPr/>
        </p:nvCxnSpPr>
        <p:spPr bwMode="auto">
          <a:xfrm>
            <a:off x="365484" y="3655559"/>
            <a:ext cx="7797419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文本框 1"/>
          <p:cNvSpPr txBox="1"/>
          <p:nvPr/>
        </p:nvSpPr>
        <p:spPr>
          <a:xfrm>
            <a:off x="2886075" y="6015038"/>
            <a:ext cx="337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May be obsolete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5305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Read Wrapper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61442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1006475"/>
            <a:ext cx="7686675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6222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063625" y="-95250"/>
            <a:ext cx="77724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>
                <a:ea typeface="MS PGothic" charset="-128"/>
              </a:rPr>
              <a:t>Summary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63625" y="3279775"/>
          <a:ext cx="6096000" cy="63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639763"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T="45573" marB="45573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T="45573" marB="45573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T="45573" marB="45573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573" marB="45573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573" marB="45573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573" marB="45573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手杖形箭头 6"/>
          <p:cNvSpPr/>
          <p:nvPr/>
        </p:nvSpPr>
        <p:spPr bwMode="auto">
          <a:xfrm>
            <a:off x="2044700" y="2746375"/>
            <a:ext cx="2098675" cy="533400"/>
          </a:xfrm>
          <a:prstGeom prst="uturnArrow">
            <a:avLst>
              <a:gd name="adj1" fmla="val 25000"/>
              <a:gd name="adj2" fmla="val 25000"/>
              <a:gd name="adj3" fmla="val 27381"/>
              <a:gd name="adj4" fmla="val 43750"/>
              <a:gd name="adj5" fmla="val 75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5583" name="文本框 7"/>
          <p:cNvSpPr txBox="1">
            <a:spLocks noChangeArrowheads="1"/>
          </p:cNvSpPr>
          <p:nvPr/>
        </p:nvSpPr>
        <p:spPr bwMode="auto">
          <a:xfrm>
            <a:off x="1181100" y="4084638"/>
            <a:ext cx="26797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  <a:ea typeface="ＭＳ Ｐゴシック" charset="-128"/>
                <a:cs typeface="ＭＳ Ｐゴシック" charset="-128"/>
              </a:rPr>
              <a:t>Interrupt vector table: </a:t>
            </a:r>
            <a:r>
              <a:rPr lang="en-US" altLang="zh-CN" b="1">
                <a:solidFill>
                  <a:srgbClr val="FF0000"/>
                </a:solidFill>
                <a:latin typeface="Verdana" charset="0"/>
                <a:ea typeface="ＭＳ Ｐゴシック" charset="-128"/>
                <a:cs typeface="ＭＳ Ｐゴシック" charset="-128"/>
              </a:rPr>
              <a:t>0x80</a:t>
            </a:r>
            <a:endParaRPr lang="zh-CN" altLang="en-US" b="1">
              <a:solidFill>
                <a:srgbClr val="FF0000"/>
              </a:solidFill>
              <a:latin typeface="Verdan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5584" name="文本框 8"/>
          <p:cNvSpPr txBox="1">
            <a:spLocks noChangeArrowheads="1"/>
          </p:cNvSpPr>
          <p:nvPr/>
        </p:nvSpPr>
        <p:spPr bwMode="auto">
          <a:xfrm>
            <a:off x="3656013" y="4040188"/>
            <a:ext cx="3359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  <a:ea typeface="ＭＳ Ｐゴシック" charset="-128"/>
                <a:cs typeface="ＭＳ Ｐゴシック" charset="-128"/>
              </a:rPr>
              <a:t>system_call: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rgbClr val="0070C0"/>
                </a:solidFill>
                <a:latin typeface="Verdana" charset="0"/>
                <a:ea typeface="ＭＳ Ｐゴシック" charset="-128"/>
                <a:cs typeface="ＭＳ Ｐゴシック" charset="-128"/>
              </a:rPr>
              <a:t>system call NO.</a:t>
            </a:r>
            <a:endParaRPr lang="zh-CN" altLang="en-US" b="1">
              <a:solidFill>
                <a:srgbClr val="0070C0"/>
              </a:solidFill>
              <a:latin typeface="Verdan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手杖形箭头 7"/>
          <p:cNvSpPr/>
          <p:nvPr/>
        </p:nvSpPr>
        <p:spPr bwMode="auto">
          <a:xfrm>
            <a:off x="4454525" y="2686050"/>
            <a:ext cx="1803400" cy="533400"/>
          </a:xfrm>
          <a:prstGeom prst="uturnArrow">
            <a:avLst>
              <a:gd name="adj1" fmla="val 25000"/>
              <a:gd name="adj2" fmla="val 25000"/>
              <a:gd name="adj3" fmla="val 27381"/>
              <a:gd name="adj4" fmla="val 43750"/>
              <a:gd name="adj5" fmla="val 75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5586" name="文本框 8"/>
          <p:cNvSpPr txBox="1">
            <a:spLocks noChangeArrowheads="1"/>
          </p:cNvSpPr>
          <p:nvPr/>
        </p:nvSpPr>
        <p:spPr bwMode="auto">
          <a:xfrm>
            <a:off x="6357938" y="2603500"/>
            <a:ext cx="3359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  <a:ea typeface="ＭＳ Ｐゴシック" charset="-128"/>
                <a:cs typeface="ＭＳ Ｐゴシック" charset="-128"/>
              </a:rPr>
              <a:t>sys_read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b="1">
              <a:solidFill>
                <a:srgbClr val="0070C0"/>
              </a:solidFill>
              <a:latin typeface="Verdan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5587" name="文本框 9"/>
          <p:cNvSpPr txBox="1">
            <a:spLocks noChangeArrowheads="1"/>
          </p:cNvSpPr>
          <p:nvPr/>
        </p:nvSpPr>
        <p:spPr bwMode="auto">
          <a:xfrm>
            <a:off x="1414463" y="1441450"/>
            <a:ext cx="33591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latin typeface="Verdana" charset="0"/>
                <a:ea typeface="ＭＳ Ｐゴシック" charset="-128"/>
                <a:cs typeface="ＭＳ Ｐゴシック" charset="-128"/>
              </a:rPr>
              <a:t>read():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 err="1">
                <a:solidFill>
                  <a:srgbClr val="0070C0"/>
                </a:solidFill>
                <a:latin typeface="Verdana" charset="0"/>
                <a:ea typeface="ＭＳ Ｐゴシック" charset="-128"/>
                <a:cs typeface="ＭＳ Ｐゴシック" charset="-128"/>
              </a:rPr>
              <a:t>int</a:t>
            </a:r>
            <a:r>
              <a:rPr lang="en-US" altLang="zh-CN" b="1" dirty="0">
                <a:solidFill>
                  <a:srgbClr val="0070C0"/>
                </a:solidFill>
                <a:latin typeface="Verdana" charset="0"/>
                <a:ea typeface="ＭＳ Ｐゴシック" charset="-128"/>
                <a:cs typeface="ＭＳ Ｐゴシック" charset="-128"/>
              </a:rPr>
              <a:t> 0x80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b="1" dirty="0">
              <a:solidFill>
                <a:srgbClr val="0070C0"/>
              </a:solidFill>
              <a:latin typeface="Verdana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72772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Parameter Passing via Table</a:t>
            </a:r>
          </a:p>
        </p:txBody>
      </p:sp>
      <p:pic>
        <p:nvPicPr>
          <p:cNvPr id="69634" name="Picture 7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6" y="1136650"/>
            <a:ext cx="8639175" cy="453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560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Interrupt  Vector for Linux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2.6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11266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61787" y="903646"/>
            <a:ext cx="5132292" cy="5954353"/>
          </a:xfrm>
        </p:spPr>
      </p:pic>
    </p:spTree>
    <p:extLst>
      <p:ext uri="{BB962C8B-B14F-4D97-AF65-F5344CB8AC3E}">
        <p14:creationId xmlns:p14="http://schemas.microsoft.com/office/powerpoint/2010/main" val="10020117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System Calls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5222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3" y="1719943"/>
            <a:ext cx="8125746" cy="3634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DC776C1-0211-4EAA-AEB2-64ECCA524A37}"/>
              </a:ext>
            </a:extLst>
          </p:cNvPr>
          <p:cNvSpPr/>
          <p:nvPr/>
        </p:nvSpPr>
        <p:spPr bwMode="auto">
          <a:xfrm>
            <a:off x="1398814" y="4767943"/>
            <a:ext cx="870857" cy="46264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94D5B2-35BA-47EC-884E-AE8154541D88}"/>
              </a:ext>
            </a:extLst>
          </p:cNvPr>
          <p:cNvSpPr/>
          <p:nvPr/>
        </p:nvSpPr>
        <p:spPr bwMode="auto">
          <a:xfrm>
            <a:off x="4495800" y="4686300"/>
            <a:ext cx="870857" cy="46264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973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4230" y="1044122"/>
            <a:ext cx="5025496" cy="5309058"/>
          </a:xfrm>
        </p:spPr>
      </p:pic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Interrupt  Vector for Linux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2.6</a:t>
            </a:r>
            <a:endParaRPr kumimoji="1" lang="zh-CN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4487074"/>
      </p:ext>
    </p:extLst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1910</TotalTime>
  <Words>2971</Words>
  <Application>Microsoft Office PowerPoint</Application>
  <PresentationFormat>全屏显示(4:3)</PresentationFormat>
  <Paragraphs>423</Paragraphs>
  <Slides>80</Slides>
  <Notes>55</Notes>
  <HiddenSlides>10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89" baseType="lpstr">
      <vt:lpstr>-apple-system</vt:lpstr>
      <vt:lpstr>Monotype Sorts</vt:lpstr>
      <vt:lpstr>MS PGothic</vt:lpstr>
      <vt:lpstr>Arial</vt:lpstr>
      <vt:lpstr>Helvetica</vt:lpstr>
      <vt:lpstr>Times New Roman</vt:lpstr>
      <vt:lpstr>Verdana</vt:lpstr>
      <vt:lpstr>Webdings</vt:lpstr>
      <vt:lpstr>os-8</vt:lpstr>
      <vt:lpstr>Chapter 2:  Operating-System Structures</vt:lpstr>
      <vt:lpstr>Chapter 2:  Operating-System Structures</vt:lpstr>
      <vt:lpstr>Objectives</vt:lpstr>
      <vt:lpstr>Interrupt</vt:lpstr>
      <vt:lpstr>Interrupt Controller</vt:lpstr>
      <vt:lpstr>Interrupt Controller</vt:lpstr>
      <vt:lpstr>Interrupt  Vector for Linux 2.6</vt:lpstr>
      <vt:lpstr>Interrupt  Vector for Linux 2.6</vt:lpstr>
      <vt:lpstr>Interrupt  Vector for Linux 2.6</vt:lpstr>
      <vt:lpstr>PowerPoint 演示文稿</vt:lpstr>
      <vt:lpstr>Interrupt Processing</vt:lpstr>
      <vt:lpstr>PowerPoint 演示文稿</vt:lpstr>
      <vt:lpstr>Timer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System Boot</vt:lpstr>
      <vt:lpstr>Motherboard Chipset</vt:lpstr>
      <vt:lpstr>MBR Structure</vt:lpstr>
      <vt:lpstr>PowerPoint 演示文稿</vt:lpstr>
      <vt:lpstr>User vs Kernel</vt:lpstr>
      <vt:lpstr>PowerPoint 演示文稿</vt:lpstr>
      <vt:lpstr>PowerPoint 演示文稿</vt:lpstr>
      <vt:lpstr>PowerPoint 演示文稿</vt:lpstr>
      <vt:lpstr>PowerPoint 演示文稿</vt:lpstr>
      <vt:lpstr>Operating-System Operations (cont.)</vt:lpstr>
      <vt:lpstr>Why Dual Mode</vt:lpstr>
      <vt:lpstr>Interrupt Handling</vt:lpstr>
      <vt:lpstr>内中断和外中断</vt:lpstr>
      <vt:lpstr>PowerPoint 演示文稿</vt:lpstr>
      <vt:lpstr>PowerPoint 演示文稿</vt:lpstr>
      <vt:lpstr>PowerPoint 演示文稿</vt:lpstr>
      <vt:lpstr>PowerPoint 演示文稿</vt:lpstr>
      <vt:lpstr>A View of Operating System Services</vt:lpstr>
      <vt:lpstr>User Operating System Interface - CLI</vt:lpstr>
      <vt:lpstr>User Operating System Interface - GUI</vt:lpstr>
      <vt:lpstr>The Mac OS X GUI</vt:lpstr>
      <vt:lpstr>MacOS CLI</vt:lpstr>
      <vt:lpstr>Windows GUI&amp;CLI</vt:lpstr>
      <vt:lpstr>Ubuntu Linux GUI&amp;CLI</vt:lpstr>
      <vt:lpstr>Touchscreen Interfaces</vt:lpstr>
      <vt:lpstr>A View of Operating System Services</vt:lpstr>
      <vt:lpstr>C Program： Hello World</vt:lpstr>
      <vt:lpstr>Inside printf() and scanf()</vt:lpstr>
      <vt:lpstr>PowerPoint 演示文稿</vt:lpstr>
      <vt:lpstr>System Calls</vt:lpstr>
      <vt:lpstr>API – System Call – OS Relationship</vt:lpstr>
      <vt:lpstr>Transition from User to Kernel Mode</vt:lpstr>
      <vt:lpstr>System Call Implementation</vt:lpstr>
      <vt:lpstr>System Call Parameter Passing</vt:lpstr>
      <vt:lpstr>Example of Standard API</vt:lpstr>
      <vt:lpstr>PowerPoint 演示文稿</vt:lpstr>
      <vt:lpstr>Linux System Call List</vt:lpstr>
      <vt:lpstr>System Call: Summary</vt:lpstr>
      <vt:lpstr>System Call: Summary</vt:lpstr>
      <vt:lpstr>PowerPoint 演示文稿</vt:lpstr>
      <vt:lpstr>Types of System Calls</vt:lpstr>
      <vt:lpstr>Types of System Calls</vt:lpstr>
      <vt:lpstr>Types of System Calls (Cont.)</vt:lpstr>
      <vt:lpstr>Types of System Calls (Cont.)</vt:lpstr>
      <vt:lpstr>Examples of Windows and  Unix System Calls</vt:lpstr>
      <vt:lpstr>Question</vt:lpstr>
      <vt:lpstr>Linker and Loader</vt:lpstr>
      <vt:lpstr>Executable Binary for Linux</vt:lpstr>
      <vt:lpstr>Operating System Structure</vt:lpstr>
      <vt:lpstr>Monolithic: Linux</vt:lpstr>
      <vt:lpstr>Linux Kernel</vt:lpstr>
      <vt:lpstr>Microkernel System Structure </vt:lpstr>
      <vt:lpstr>Harmony OS</vt:lpstr>
      <vt:lpstr>End of Chapter 2</vt:lpstr>
      <vt:lpstr>PowerPoint 演示文稿</vt:lpstr>
      <vt:lpstr>PowerPoint 演示文稿</vt:lpstr>
      <vt:lpstr>Interrupt Handling</vt:lpstr>
      <vt:lpstr>Interrupt  Vector for Linux</vt:lpstr>
      <vt:lpstr>Read Wrapper</vt:lpstr>
      <vt:lpstr>PowerPoint 演示文稿</vt:lpstr>
      <vt:lpstr>Parameter Passing via Table</vt:lpstr>
      <vt:lpstr>System Calls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Operating-System Structures</dc:title>
  <dc:creator>Microsoft Office 用户</dc:creator>
  <cp:lastModifiedBy>ziran wu</cp:lastModifiedBy>
  <cp:revision>273</cp:revision>
  <cp:lastPrinted>2001-06-14T13:58:17Z</cp:lastPrinted>
  <dcterms:created xsi:type="dcterms:W3CDTF">2020-03-04T09:26:19Z</dcterms:created>
  <dcterms:modified xsi:type="dcterms:W3CDTF">2024-06-25T08:01:48Z</dcterms:modified>
</cp:coreProperties>
</file>